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Libre Franklin"/>
      <p:regular r:id="rId33"/>
      <p:bold r:id="rId34"/>
      <p:italic r:id="rId35"/>
      <p:boldItalic r:id="rId36"/>
    </p:embeddedFont>
    <p:embeddedFont>
      <p:font typeface="Poppins"/>
      <p:regular r:id="rId37"/>
      <p:bold r:id="rId38"/>
      <p:italic r:id="rId39"/>
      <p:boldItalic r:id="rId40"/>
    </p:embeddedFont>
    <p:embeddedFont>
      <p:font typeface="Poppins Medium"/>
      <p:regular r:id="rId41"/>
      <p:bold r:id="rId42"/>
      <p:italic r:id="rId43"/>
      <p:boldItalic r:id="rId44"/>
    </p:embeddedFont>
    <p:embeddedFont>
      <p:font typeface="Helvetica Neue"/>
      <p:regular r:id="rId45"/>
      <p:bold r:id="rId46"/>
      <p:italic r:id="rId47"/>
      <p:boldItalic r:id="rId48"/>
    </p:embeddedFont>
    <p:embeddedFont>
      <p:font typeface="Helvetica Neue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9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90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PoppinsMedium-bold.fntdata"/><Relationship Id="rId41" Type="http://schemas.openxmlformats.org/officeDocument/2006/relationships/font" Target="fonts/PoppinsMedium-regular.fntdata"/><Relationship Id="rId44" Type="http://schemas.openxmlformats.org/officeDocument/2006/relationships/font" Target="fonts/PoppinsMedium-boldItalic.fntdata"/><Relationship Id="rId43" Type="http://schemas.openxmlformats.org/officeDocument/2006/relationships/font" Target="fonts/PoppinsMedium-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HelveticaNeue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LibreFranklin-regular.fntdata"/><Relationship Id="rId32" Type="http://schemas.openxmlformats.org/officeDocument/2006/relationships/slide" Target="slides/slide27.xml"/><Relationship Id="rId35" Type="http://schemas.openxmlformats.org/officeDocument/2006/relationships/font" Target="fonts/LibreFranklin-italic.fntdata"/><Relationship Id="rId34" Type="http://schemas.openxmlformats.org/officeDocument/2006/relationships/font" Target="fonts/LibreFranklin-bold.fntdata"/><Relationship Id="rId37" Type="http://schemas.openxmlformats.org/officeDocument/2006/relationships/font" Target="fonts/Poppins-regular.fntdata"/><Relationship Id="rId36" Type="http://schemas.openxmlformats.org/officeDocument/2006/relationships/font" Target="fonts/LibreFranklin-boldItalic.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2" Type="http://schemas.openxmlformats.org/officeDocument/2006/relationships/font" Target="fonts/HelveticaNeue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datacamp.com/workspace/w/04dd3015-5d56-4da1-9635-60845113c12e#conclusion" TargetMode="External"/><Relationship Id="rId3" Type="http://schemas.openxmlformats.org/officeDocument/2006/relationships/hyperlink" Target="https://iwsc.net/news/wine/iwsc-market-insight-the-russian-wine-marke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datacamp.com/workspace/w/04dd3015-5d56-4da1-9635-60845113c12e#conclusion" TargetMode="External"/><Relationship Id="rId3" Type="http://schemas.openxmlformats.org/officeDocument/2006/relationships/hyperlink" Target="https://eur03.safelinks.protection.outlook.com/?url=https%3A%2F%2Fwww.wineintelligence.com%2Frussias-wine-revolution%2F&amp;data=04%7C01%7Cb.loznik%40agrifirm.com%7C7be88e27f05e4c56ea9908d998b76590%7Cd819b495b2a34cb799e7f5b00a8e874f%7C0%7C0%7C637708735713695281%7CUnknown%7CTWFpbGZsb3d8eyJWIjoiMC4wLjAwMDAiLCJQIjoiV2luMzIiLCJBTiI6Ik1haWwiLCJXVCI6Mn0%3D%7C1000&amp;sdata=pvhK5MkvAuX%2FrO6woWMnmdMt1rKhuILyyNEu5xMS2Bo%3D&amp;reserved=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4683d5e9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4683d5e9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Conclusions</a:t>
            </a:r>
            <a:endParaRPr/>
          </a:p>
          <a:p>
            <a:pPr indent="0" lvl="0" marL="0" rtl="0" algn="l">
              <a:spcBef>
                <a:spcPts val="0"/>
              </a:spcBef>
              <a:spcAft>
                <a:spcPts val="0"/>
              </a:spcAft>
              <a:buClr>
                <a:schemeClr val="dk1"/>
              </a:buClr>
              <a:buSzPts val="1100"/>
              <a:buFont typeface="Arial"/>
              <a:buNone/>
            </a:pPr>
            <a:r>
              <a:rPr lang="en"/>
              <a:t>* Overall alcohol consumption peaked in 2010 and steadily declined after dropping back to pre-millenial levels</a:t>
            </a:r>
            <a:endParaRPr/>
          </a:p>
          <a:p>
            <a:pPr indent="0" lvl="0" marL="0" rtl="0" algn="l">
              <a:spcBef>
                <a:spcPts val="0"/>
              </a:spcBef>
              <a:spcAft>
                <a:spcPts val="0"/>
              </a:spcAft>
              <a:buClr>
                <a:schemeClr val="dk1"/>
              </a:buClr>
              <a:buSzPts val="1100"/>
              <a:buFont typeface="Arial"/>
              <a:buNone/>
            </a:pPr>
            <a:r>
              <a:rPr lang="en"/>
              <a:t>* Beer represents the highest share of all segments and was the driver of peak and decline</a:t>
            </a:r>
            <a:endParaRPr/>
          </a:p>
          <a:p>
            <a:pPr indent="0" lvl="0" marL="0" rtl="0" algn="l">
              <a:spcBef>
                <a:spcPts val="0"/>
              </a:spcBef>
              <a:spcAft>
                <a:spcPts val="0"/>
              </a:spcAft>
              <a:buClr>
                <a:schemeClr val="dk1"/>
              </a:buClr>
              <a:buSzPts val="1100"/>
              <a:buFont typeface="Arial"/>
              <a:buNone/>
            </a:pPr>
            <a:r>
              <a:rPr lang="en"/>
              <a:t>* Wine share of alcohol consumption has been steadily growing across observed period while other segments were mostly flat.</a:t>
            </a:r>
            <a:endParaRPr/>
          </a:p>
          <a:p>
            <a:pPr indent="0" lvl="0" marL="0" rtl="0" algn="l">
              <a:spcBef>
                <a:spcPts val="0"/>
              </a:spcBef>
              <a:spcAft>
                <a:spcPts val="0"/>
              </a:spcAft>
              <a:buClr>
                <a:schemeClr val="dk1"/>
              </a:buClr>
              <a:buSzPts val="1100"/>
              <a:buFont typeface="Arial"/>
              <a:buNone/>
            </a:pPr>
            <a:r>
              <a:rPr lang="en"/>
              <a:t>Now let's compare these trends with national averages.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4683d5e9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4683d5e9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u="sng">
                <a:solidFill>
                  <a:srgbClr val="0075AD"/>
                </a:solidFill>
                <a:highlight>
                  <a:srgbClr val="FFFFFF"/>
                </a:highlight>
                <a:hlinkClick r:id="rId2">
                  <a:extLst>
                    <a:ext uri="{A12FA001-AC4F-418D-AE19-62706E023703}">
                      <ahyp:hlinkClr val="tx"/>
                    </a:ext>
                  </a:extLst>
                </a:hlinkClick>
              </a:rPr>
              <a:t>Conclusion</a:t>
            </a:r>
            <a:endParaRPr b="1" sz="1050" u="sng">
              <a:solidFill>
                <a:srgbClr val="0075AD"/>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en" sz="1200">
                <a:solidFill>
                  <a:srgbClr val="05192D"/>
                </a:solidFill>
                <a:highlight>
                  <a:srgbClr val="FFFFFF"/>
                </a:highlight>
              </a:rPr>
              <a:t>The wine consumption in Saint Petersburg is above average when compared to other regions in Russia, fluctuating between 7 and 8 liters per person per since 2009. A similar pattern is visible in the consumption of champagne and brandy. In comparison to other regions, people in Saint Petersburg consume less beer.</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Like other regions in Russia, the vodka consumption in Saint Petersburg has dropped rapidly over the last decade. This fits with the conclusions from a recently published </a:t>
            </a:r>
            <a:r>
              <a:rPr lang="en" sz="1200">
                <a:solidFill>
                  <a:srgbClr val="0075AD"/>
                </a:solidFill>
                <a:highlight>
                  <a:srgbClr val="FFFFFF"/>
                </a:highlight>
                <a:uFill>
                  <a:noFill/>
                </a:uFill>
                <a:hlinkClick r:id="rId3">
                  <a:extLst>
                    <a:ext uri="{A12FA001-AC4F-418D-AE19-62706E023703}">
                      <ahyp:hlinkClr val="tx"/>
                    </a:ext>
                  </a:extLst>
                </a:hlinkClick>
              </a:rPr>
              <a:t>report</a:t>
            </a:r>
            <a:r>
              <a:rPr lang="en" sz="1200">
                <a:solidFill>
                  <a:srgbClr val="05192D"/>
                </a:solidFill>
                <a:highlight>
                  <a:srgbClr val="FFFFFF"/>
                </a:highlight>
              </a:rPr>
              <a:t> from IWSC that states that younger people tend to favor wine, whereas the older generation prefers spirits.</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The market in Saint Petersburg can therefore be defined as having a high wine, brandy and champagne consumption, but a low beer and vodka consumption.</a:t>
            </a:r>
            <a:endParaRPr sz="1200">
              <a:solidFill>
                <a:srgbClr val="05192D"/>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4683d5e9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4683d5e9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bb4882f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bb4882f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0075AD"/>
                </a:solidFill>
                <a:highlight>
                  <a:srgbClr val="FFFFFF"/>
                </a:highlight>
                <a:uFill>
                  <a:noFill/>
                </a:uFill>
                <a:hlinkClick r:id="rId2">
                  <a:extLst>
                    <a:ext uri="{A12FA001-AC4F-418D-AE19-62706E023703}">
                      <ahyp:hlinkClr val="tx"/>
                    </a:ext>
                  </a:extLst>
                </a:hlinkClick>
              </a:rPr>
              <a:t>Conclusion</a:t>
            </a:r>
            <a:endParaRPr b="1" sz="1050">
              <a:solidFill>
                <a:srgbClr val="0075AD"/>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en" sz="1200">
                <a:solidFill>
                  <a:srgbClr val="05192D"/>
                </a:solidFill>
                <a:highlight>
                  <a:srgbClr val="FFFFFF"/>
                </a:highlight>
              </a:rPr>
              <a:t>Pearson’s Correlation coefficient is a measure for the strength of a linear relationship between two variables. A coefficient between 0.3 and 0.5 is generally considered as weak, meaning that the two variables show no strong linear relationship. A coefficient between 0.5 and 0.7 is considered as moderate, whereas a correlation between 0.7 and 0.9 is considered strong.</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There is an overall moderate positive relationship between the consumption of wine and the consumption of brandy, indicating that regions that have a high wine consumption also tend to have a high brandy consumption. The correlation between wine consumption and both champagne and beer consumption balances on the edge of a weak and moderate. This could very well be an economic effect, indicating that regions that have a higher income tend to spend more money on alcohol.</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It is intersting to see that there is only a weak relationship between wine and vodka consumption. Again, this fits with the idea that wine drinkers and generally younger Russians that want to distance themselves from the high-alcohol drinking observed by older generations and preferring a lower-alcohol drink to show sophistication. </a:t>
            </a:r>
            <a:r>
              <a:rPr lang="en" sz="1200">
                <a:solidFill>
                  <a:srgbClr val="0075AD"/>
                </a:solidFill>
                <a:highlight>
                  <a:srgbClr val="FFFFFF"/>
                </a:highlight>
                <a:uFill>
                  <a:noFill/>
                </a:uFill>
                <a:hlinkClick r:id="rId3">
                  <a:extLst>
                    <a:ext uri="{A12FA001-AC4F-418D-AE19-62706E023703}">
                      <ahyp:hlinkClr val="tx"/>
                    </a:ext>
                  </a:extLst>
                </a:hlinkClick>
              </a:rPr>
              <a:t>Reference</a:t>
            </a:r>
            <a:r>
              <a:rPr lang="en" sz="1200">
                <a:solidFill>
                  <a:srgbClr val="05192D"/>
                </a:solidFill>
                <a:highlight>
                  <a:srgbClr val="FFFFFF"/>
                </a:highlight>
              </a:rPr>
              <a:t>.</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Overall we could conclude that most wine is consumed in regions that also sell large</a:t>
            </a:r>
            <a:endParaRPr sz="1200">
              <a:solidFill>
                <a:srgbClr val="05192D"/>
              </a:solidFill>
              <a:highlight>
                <a:srgbClr val="FFFFFF"/>
              </a:highlight>
            </a:endParaRPr>
          </a:p>
          <a:p>
            <a:pPr indent="0" lvl="0" marL="0" rtl="0" algn="l">
              <a:spcBef>
                <a:spcPts val="0"/>
              </a:spcBef>
              <a:spcAft>
                <a:spcPts val="0"/>
              </a:spcAft>
              <a:buNone/>
            </a:pPr>
            <a:r>
              <a:rPr lang="en" sz="1200">
                <a:solidFill>
                  <a:srgbClr val="05192D"/>
                </a:solidFill>
                <a:highlight>
                  <a:srgbClr val="FFFFFF"/>
                </a:highlight>
              </a:rPr>
              <a:t>amounts of brandy (and to a lesser extent beer and champagne). This cannot be said for the vodka market, as vodka tends to be consumed by the older generation, whereas wine is preferred by the younger generation.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bb4882f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bb4882f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sz="1200">
                <a:solidFill>
                  <a:srgbClr val="05192D"/>
                </a:solidFill>
                <a:highlight>
                  <a:srgbClr val="FFFFFF"/>
                </a:highlight>
              </a:rPr>
              <a:t>n order to cluster we need to:</a:t>
            </a:r>
            <a:endParaRPr sz="1200">
              <a:solidFill>
                <a:srgbClr val="05192D"/>
              </a:solidFill>
              <a:highlight>
                <a:srgbClr val="FFFFFF"/>
              </a:highlight>
            </a:endParaRPr>
          </a:p>
          <a:p>
            <a:pPr indent="-304800" lvl="0" marL="457200" rtl="0" algn="l">
              <a:lnSpc>
                <a:spcPct val="115000"/>
              </a:lnSpc>
              <a:spcBef>
                <a:spcPts val="1200"/>
              </a:spcBef>
              <a:spcAft>
                <a:spcPts val="0"/>
              </a:spcAft>
              <a:buClr>
                <a:srgbClr val="05192D"/>
              </a:buClr>
              <a:buSzPts val="1200"/>
              <a:buChar char="●"/>
            </a:pPr>
            <a:r>
              <a:rPr lang="en" sz="1200">
                <a:solidFill>
                  <a:srgbClr val="05192D"/>
                </a:solidFill>
                <a:highlight>
                  <a:srgbClr val="FFFFFF"/>
                </a:highlight>
              </a:rPr>
              <a:t>Deal with any missing values in the dataset</a:t>
            </a:r>
            <a:endParaRPr sz="1200">
              <a:solidFill>
                <a:srgbClr val="05192D"/>
              </a:solidFill>
              <a:highlight>
                <a:srgbClr val="FFFFFF"/>
              </a:highlight>
            </a:endParaRPr>
          </a:p>
          <a:p>
            <a:pPr indent="-304800" lvl="0" marL="457200" rtl="0" algn="l">
              <a:lnSpc>
                <a:spcPct val="115000"/>
              </a:lnSpc>
              <a:spcBef>
                <a:spcPts val="0"/>
              </a:spcBef>
              <a:spcAft>
                <a:spcPts val="0"/>
              </a:spcAft>
              <a:buClr>
                <a:srgbClr val="05192D"/>
              </a:buClr>
              <a:buSzPts val="1200"/>
              <a:buChar char="●"/>
            </a:pPr>
            <a:r>
              <a:rPr lang="en" sz="1200">
                <a:solidFill>
                  <a:srgbClr val="05192D"/>
                </a:solidFill>
                <a:highlight>
                  <a:srgbClr val="FFFFFF"/>
                </a:highlight>
              </a:rPr>
              <a:t>Determine the optimal number of clusters (for example, using the elbow method)</a:t>
            </a:r>
            <a:endParaRPr sz="1200">
              <a:solidFill>
                <a:srgbClr val="05192D"/>
              </a:solidFill>
              <a:highlight>
                <a:srgbClr val="FFFFFF"/>
              </a:highlight>
            </a:endParaRPr>
          </a:p>
          <a:p>
            <a:pPr indent="-304800" lvl="0" marL="457200" rtl="0" algn="l">
              <a:lnSpc>
                <a:spcPct val="115000"/>
              </a:lnSpc>
              <a:spcBef>
                <a:spcPts val="0"/>
              </a:spcBef>
              <a:spcAft>
                <a:spcPts val="0"/>
              </a:spcAft>
              <a:buClr>
                <a:srgbClr val="05192D"/>
              </a:buClr>
              <a:buSzPts val="1200"/>
              <a:buChar char="●"/>
            </a:pPr>
            <a:r>
              <a:rPr lang="en" sz="1200">
                <a:solidFill>
                  <a:srgbClr val="05192D"/>
                </a:solidFill>
                <a:highlight>
                  <a:srgbClr val="FFFFFF"/>
                </a:highlight>
              </a:rPr>
              <a:t>Scale the dataset so that greater values are not considered as being more important than lower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359ccd8d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359ccd8d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bb4882f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bb4882f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bb4882f1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bb4882f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bb4882f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bb4882f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359ccd8d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359ccd8d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5741728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741728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chemeClr val="dk1"/>
                </a:solidFill>
                <a:highlight>
                  <a:schemeClr val="lt1"/>
                </a:highlight>
              </a:rPr>
              <a:t>This project is about identifying patterns in unlabelled dataset which makes it </a:t>
            </a:r>
            <a:r>
              <a:rPr b="1" lang="en" sz="1350">
                <a:solidFill>
                  <a:schemeClr val="dk1"/>
                </a:solidFill>
                <a:highlight>
                  <a:schemeClr val="lt1"/>
                </a:highlight>
              </a:rPr>
              <a:t>unsupervised machine learning</a:t>
            </a:r>
            <a:r>
              <a:rPr lang="en" sz="1350">
                <a:solidFill>
                  <a:schemeClr val="dk1"/>
                </a:solidFill>
                <a:highlight>
                  <a:schemeClr val="lt1"/>
                </a:highlight>
              </a:rPr>
              <a:t> and clustering appears to be the most reasonable choice of the model. Since the size of the dataset is relatively small and we only really care about identifying regions similar to Saint Patersburg, </a:t>
            </a:r>
            <a:r>
              <a:rPr b="1" lang="en" sz="1350">
                <a:solidFill>
                  <a:schemeClr val="dk1"/>
                </a:solidFill>
                <a:highlight>
                  <a:schemeClr val="lt1"/>
                </a:highlight>
              </a:rPr>
              <a:t>hierarchical clustering</a:t>
            </a:r>
            <a:r>
              <a:rPr lang="en" sz="1350">
                <a:solidFill>
                  <a:schemeClr val="dk1"/>
                </a:solidFill>
                <a:highlight>
                  <a:schemeClr val="lt1"/>
                </a:highlight>
              </a:rPr>
              <a:t> appears to be the method of choice. Once we complete clustering, we will need to rank the regions from the same cluster as Saint Petersburg to select top 10. To be able to do to the ranking successfully, we need to have a good understanding of what makes Saint Petersburg different from other regions. This will allow us to to prioritize the regions in the optimal way.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bb4882f1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bb4882f1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Clr>
                <a:schemeClr val="dk1"/>
              </a:buClr>
              <a:buSzPts val="1100"/>
              <a:buFont typeface="Arial"/>
              <a:buNone/>
            </a:pPr>
            <a:r>
              <a:rPr lang="en" sz="1050">
                <a:solidFill>
                  <a:schemeClr val="dk1"/>
                </a:solidFill>
              </a:rPr>
              <a:t>We will be using scipy spatial distance_matrix to calculate the distance from each point to every other point of a dataset. The function distance_matrix requires two inputs and we are adding X and X.</a:t>
            </a:r>
            <a:endParaRPr sz="1050">
              <a:solidFill>
                <a:schemeClr val="dk1"/>
              </a:solidFill>
            </a:endParaRPr>
          </a:p>
          <a:p>
            <a:pPr indent="0" lvl="0" marL="0" rtl="0" algn="l">
              <a:lnSpc>
                <a:spcPct val="170000"/>
              </a:lnSpc>
              <a:spcBef>
                <a:spcPts val="1200"/>
              </a:spcBef>
              <a:spcAft>
                <a:spcPts val="0"/>
              </a:spcAft>
              <a:buClr>
                <a:schemeClr val="dk1"/>
              </a:buClr>
              <a:buSzPts val="1100"/>
              <a:buFont typeface="Arial"/>
              <a:buNone/>
            </a:pPr>
            <a:r>
              <a:rPr lang="en" sz="1050">
                <a:solidFill>
                  <a:schemeClr val="dk1"/>
                </a:solidFill>
              </a:rPr>
              <a:t>We will then use scipy hierarchy linkage using the average method to create links between each cluster, which later will be used to plot the dendrogram.</a:t>
            </a:r>
            <a:endParaRPr sz="105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bb4882f1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bb4882f1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bb4882f1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bb4882f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bb4882f1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bb4882f1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359ccd8d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359ccd8d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bb4882f1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bb4882f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bb4882f1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bb4882f1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05192D"/>
                </a:solidFill>
                <a:highlight>
                  <a:srgbClr val="FFFFFF"/>
                </a:highlight>
              </a:rPr>
              <a:t>1 How does the alcohol consumption in Saint Petersburg compare to that in other regions?</a:t>
            </a:r>
            <a:endParaRPr b="1"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Saint Petersburg is a high wine, high brandy and high champagne consuming region with a low consumption of beer and vodka.</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5192D"/>
                </a:solidFill>
                <a:highlight>
                  <a:srgbClr val="FFFFFF"/>
                </a:highlight>
              </a:rPr>
              <a:t>2 How does the sale of wine correlate with the sale of other drinks?</a:t>
            </a:r>
            <a:endParaRPr b="1"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In general, we find that in regions with a high wine consumption the consumption, of other drinks (except for vodka) tends to be higher. This is likely an economic effect. The vodka market and wine market likely cater to different types of consumers.</a:t>
            </a:r>
            <a:endParaRPr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5192D"/>
                </a:solidFill>
                <a:highlight>
                  <a:srgbClr val="FFFFFF"/>
                </a:highlight>
              </a:rPr>
              <a:t>3 Can we identify regions that show an overall similar alcohol consumption pattern as Saint Petersburg over the years?</a:t>
            </a:r>
            <a:endParaRPr b="1" sz="1200">
              <a:solidFill>
                <a:srgbClr val="05192D"/>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05192D"/>
                </a:solidFill>
                <a:highlight>
                  <a:srgbClr val="FFFFFF"/>
                </a:highlight>
              </a:rPr>
              <a:t>Saint Petersburg fits nicely into a single cluster when we only look at wine, brandy and champagne consumption, but not when we also look at vodka and beer consumption. We can therefore not identify regions that show an overall similar alcohol consumption pattern as Saint Petersburg.</a:t>
            </a:r>
            <a:endParaRPr sz="1200">
              <a:solidFill>
                <a:srgbClr val="05192D"/>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359ccd8d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359ccd8d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359ccd8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359ccd8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100"/>
              </a:spcBef>
              <a:spcAft>
                <a:spcPts val="0"/>
              </a:spcAft>
              <a:buSzPts val="1100"/>
              <a:buAutoNum type="arabicPeriod"/>
            </a:pPr>
            <a:r>
              <a:rPr b="1" lang="en" sz="1150">
                <a:solidFill>
                  <a:schemeClr val="dk1"/>
                </a:solidFill>
                <a:highlight>
                  <a:schemeClr val="lt1"/>
                </a:highlight>
              </a:rPr>
              <a:t>Exploratory Data Analyis (EDA)</a:t>
            </a:r>
            <a:r>
              <a:rPr lang="en" sz="1150">
                <a:solidFill>
                  <a:schemeClr val="dk1"/>
                </a:solidFill>
                <a:highlight>
                  <a:schemeClr val="lt1"/>
                </a:highlight>
              </a:rPr>
              <a:t> to visualize average trends across all regions and trends in Saint Petersburg region to highlight the difference.</a:t>
            </a:r>
            <a:endParaRPr sz="1150">
              <a:solidFill>
                <a:schemeClr val="dk1"/>
              </a:solidFill>
              <a:highlight>
                <a:schemeClr val="lt1"/>
              </a:highlight>
            </a:endParaRPr>
          </a:p>
          <a:p>
            <a:pPr indent="-301625" lvl="0" marL="457200" rtl="0" algn="l">
              <a:lnSpc>
                <a:spcPct val="115000"/>
              </a:lnSpc>
              <a:spcBef>
                <a:spcPts val="0"/>
              </a:spcBef>
              <a:spcAft>
                <a:spcPts val="0"/>
              </a:spcAft>
              <a:buClr>
                <a:schemeClr val="dk1"/>
              </a:buClr>
              <a:buSzPts val="1150"/>
              <a:buAutoNum type="arabicPeriod"/>
            </a:pPr>
            <a:r>
              <a:rPr b="1" lang="en" sz="1150">
                <a:solidFill>
                  <a:schemeClr val="dk1"/>
                </a:solidFill>
                <a:highlight>
                  <a:schemeClr val="lt1"/>
                </a:highlight>
              </a:rPr>
              <a:t>Selecting and engineering the clustering variables (features)</a:t>
            </a:r>
            <a:r>
              <a:rPr lang="en" sz="1150">
                <a:solidFill>
                  <a:schemeClr val="dk1"/>
                </a:solidFill>
                <a:highlight>
                  <a:schemeClr val="lt1"/>
                </a:highlight>
              </a:rPr>
              <a:t> based on the resutls of EDA.</a:t>
            </a:r>
            <a:endParaRPr sz="1150">
              <a:solidFill>
                <a:schemeClr val="dk1"/>
              </a:solidFill>
              <a:highlight>
                <a:schemeClr val="lt1"/>
              </a:highlight>
            </a:endParaRPr>
          </a:p>
          <a:p>
            <a:pPr indent="-301625" lvl="0" marL="457200" rtl="0" algn="l">
              <a:lnSpc>
                <a:spcPct val="115000"/>
              </a:lnSpc>
              <a:spcBef>
                <a:spcPts val="0"/>
              </a:spcBef>
              <a:spcAft>
                <a:spcPts val="0"/>
              </a:spcAft>
              <a:buClr>
                <a:schemeClr val="dk1"/>
              </a:buClr>
              <a:buSzPts val="1150"/>
              <a:buAutoNum type="arabicPeriod"/>
            </a:pPr>
            <a:r>
              <a:rPr b="1" lang="en" sz="1150">
                <a:solidFill>
                  <a:schemeClr val="dk1"/>
                </a:solidFill>
                <a:highlight>
                  <a:schemeClr val="lt1"/>
                </a:highlight>
              </a:rPr>
              <a:t>Implementing clustering</a:t>
            </a:r>
            <a:r>
              <a:rPr lang="en" sz="1150">
                <a:solidFill>
                  <a:schemeClr val="dk1"/>
                </a:solidFill>
                <a:highlight>
                  <a:schemeClr val="lt1"/>
                </a:highlight>
              </a:rPr>
              <a:t> and tuning the parameters to get to a tight group of regions.</a:t>
            </a:r>
            <a:endParaRPr sz="1150">
              <a:solidFill>
                <a:schemeClr val="dk1"/>
              </a:solidFill>
              <a:highlight>
                <a:schemeClr val="lt1"/>
              </a:highlight>
            </a:endParaRPr>
          </a:p>
          <a:p>
            <a:pPr indent="-301625" lvl="0" marL="457200" rtl="0" algn="l">
              <a:lnSpc>
                <a:spcPct val="115000"/>
              </a:lnSpc>
              <a:spcBef>
                <a:spcPts val="0"/>
              </a:spcBef>
              <a:spcAft>
                <a:spcPts val="0"/>
              </a:spcAft>
              <a:buClr>
                <a:schemeClr val="dk1"/>
              </a:buClr>
              <a:buSzPts val="1150"/>
              <a:buAutoNum type="arabicPeriod"/>
            </a:pPr>
            <a:r>
              <a:rPr b="1" lang="en" sz="1150">
                <a:solidFill>
                  <a:schemeClr val="dk1"/>
                </a:solidFill>
                <a:highlight>
                  <a:schemeClr val="lt1"/>
                </a:highlight>
              </a:rPr>
              <a:t>Ranking the regions from the same cluster as Saint Petersburg</a:t>
            </a:r>
            <a:r>
              <a:rPr lang="en" sz="1150">
                <a:solidFill>
                  <a:schemeClr val="dk1"/>
                </a:solidFill>
                <a:highlight>
                  <a:schemeClr val="lt1"/>
                </a:highlight>
              </a:rPr>
              <a:t> for the final recommendations.</a:t>
            </a:r>
            <a:endParaRPr sz="115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4683d5e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4683d5e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362ca82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362ca82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359ccd8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359ccd8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Handling missing values</a:t>
            </a:r>
            <a:endParaRPr/>
          </a:p>
          <a:p>
            <a:pPr indent="0" lvl="0" marL="0" rtl="0" algn="l">
              <a:spcBef>
                <a:spcPts val="0"/>
              </a:spcBef>
              <a:spcAft>
                <a:spcPts val="0"/>
              </a:spcAft>
              <a:buClr>
                <a:schemeClr val="dk1"/>
              </a:buClr>
              <a:buSzPts val="1100"/>
              <a:buFont typeface="Arial"/>
              <a:buNone/>
            </a:pPr>
            <a:r>
              <a:rPr lang="en"/>
              <a:t>Based on the counts above, it would make sense to completely drop regions with most of the data missing - Chechen Republic, Republic of Crimea, Republic of Ingushetia and Sevastopol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4683d5e9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4683d5e9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geopy library in python to create coordinates</a:t>
            </a:r>
            <a:endParaRPr/>
          </a:p>
          <a:p>
            <a:pPr indent="0" lvl="0" marL="0" rtl="0" algn="l">
              <a:spcBef>
                <a:spcPts val="0"/>
              </a:spcBef>
              <a:spcAft>
                <a:spcPts val="0"/>
              </a:spcAft>
              <a:buClr>
                <a:schemeClr val="dk1"/>
              </a:buClr>
              <a:buSzPts val="1100"/>
              <a:buFont typeface="Arial"/>
              <a:buNone/>
            </a:pPr>
            <a:r>
              <a:rPr lang="en"/>
              <a:t>### Geo Location</a:t>
            </a:r>
            <a:endParaRPr/>
          </a:p>
          <a:p>
            <a:pPr indent="0" lvl="0" marL="0" rtl="0" algn="l">
              <a:spcBef>
                <a:spcPts val="0"/>
              </a:spcBef>
              <a:spcAft>
                <a:spcPts val="0"/>
              </a:spcAft>
              <a:buClr>
                <a:schemeClr val="dk1"/>
              </a:buClr>
              <a:buSzPts val="1100"/>
              <a:buFont typeface="Arial"/>
              <a:buNone/>
            </a:pPr>
            <a:r>
              <a:rPr lang="en"/>
              <a:t>For geolocation, we need to get coordinates to display stat on the map. For that we need: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geopy -&gt; Nominatim</a:t>
            </a:r>
            <a:endParaRPr/>
          </a:p>
          <a:p>
            <a:pPr indent="0" lvl="0" marL="0" rtl="0" algn="l">
              <a:spcBef>
                <a:spcPts val="0"/>
              </a:spcBef>
              <a:spcAft>
                <a:spcPts val="0"/>
              </a:spcAft>
              <a:buClr>
                <a:schemeClr val="dk1"/>
              </a:buClr>
              <a:buSzPts val="1100"/>
              <a:buFont typeface="Arial"/>
              <a:buNone/>
            </a:pPr>
            <a:r>
              <a:rPr lang="en"/>
              <a:t>* creating user agent to connect to geopy server.</a:t>
            </a:r>
            <a:endParaRPr/>
          </a:p>
          <a:p>
            <a:pPr indent="0" lvl="0" marL="0" rtl="0" algn="l">
              <a:spcBef>
                <a:spcPts val="0"/>
              </a:spcBef>
              <a:spcAft>
                <a:spcPts val="0"/>
              </a:spcAft>
              <a:buClr>
                <a:schemeClr val="dk1"/>
              </a:buClr>
              <a:buSzPts val="1100"/>
              <a:buFont typeface="Arial"/>
              <a:buNone/>
            </a:pPr>
            <a:r>
              <a:rPr lang="en"/>
              <a:t>* create lat and lon function to extract latitude and longitude using the name of the place.</a:t>
            </a:r>
            <a:endParaRPr/>
          </a:p>
          <a:p>
            <a:pPr indent="0" lvl="0" marL="0" rtl="0" algn="l">
              <a:spcBef>
                <a:spcPts val="0"/>
              </a:spcBef>
              <a:spcAft>
                <a:spcPts val="0"/>
              </a:spcAft>
              <a:buClr>
                <a:schemeClr val="dk1"/>
              </a:buClr>
              <a:buSzPts val="1100"/>
              <a:buFont typeface="Arial"/>
              <a:buNone/>
            </a:pPr>
            <a:r>
              <a:rPr lang="en"/>
              <a:t>* value count the region column, resetting index, and then renaming columns.</a:t>
            </a:r>
            <a:endParaRPr/>
          </a:p>
          <a:p>
            <a:pPr indent="0" lvl="0" marL="0" rtl="0" algn="l">
              <a:spcBef>
                <a:spcPts val="0"/>
              </a:spcBef>
              <a:spcAft>
                <a:spcPts val="0"/>
              </a:spcAft>
              <a:buClr>
                <a:schemeClr val="dk1"/>
              </a:buClr>
              <a:buSzPts val="1100"/>
              <a:buFont typeface="Arial"/>
              <a:buNone/>
            </a:pPr>
            <a:r>
              <a:rPr lang="en"/>
              <a:t>* applying both functions on to geo['region']</a:t>
            </a:r>
            <a:endParaRPr/>
          </a:p>
          <a:p>
            <a:pPr indent="0" lvl="0" marL="0" rtl="0" algn="l">
              <a:spcBef>
                <a:spcPts val="0"/>
              </a:spcBef>
              <a:spcAft>
                <a:spcPts val="0"/>
              </a:spcAft>
              <a:buClr>
                <a:schemeClr val="dk1"/>
              </a:buClr>
              <a:buSzPts val="1100"/>
              <a:buFont typeface="Arial"/>
              <a:buNone/>
            </a:pPr>
            <a:r>
              <a:rPr lang="en"/>
              <a:t>* export the file as "russian_geo.csv"</a:t>
            </a:r>
            <a:endParaRPr/>
          </a:p>
          <a:p>
            <a:pPr indent="0" lvl="0" marL="0" rtl="0" algn="l">
              <a:spcBef>
                <a:spcPts val="0"/>
              </a:spcBef>
              <a:spcAft>
                <a:spcPts val="0"/>
              </a:spcAft>
              <a:buClr>
                <a:schemeClr val="dk1"/>
              </a:buClr>
              <a:buSzPts val="1100"/>
              <a:buFont typeface="Arial"/>
              <a:buNone/>
            </a:pPr>
            <a:r>
              <a:rPr lang="en"/>
              <a:t>This process takes 5 minutes to run so we are just going to save the results in a .csv file and later merge it with our main database.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4683d5e9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4683d5e9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4683d5e9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4683d5e9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4" name="Shape 54"/>
        <p:cNvGrpSpPr/>
        <p:nvPr/>
      </p:nvGrpSpPr>
      <p:grpSpPr>
        <a:xfrm>
          <a:off x="0" y="0"/>
          <a:ext cx="0" cy="0"/>
          <a:chOff x="0" y="0"/>
          <a:chExt cx="0" cy="0"/>
        </a:xfrm>
      </p:grpSpPr>
      <p:sp>
        <p:nvSpPr>
          <p:cNvPr id="55" name="Google Shape;55;p14"/>
          <p:cNvSpPr/>
          <p:nvPr/>
        </p:nvSpPr>
        <p:spPr>
          <a:xfrm>
            <a:off x="12" y="0"/>
            <a:ext cx="3490500" cy="51435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 name="Google Shape;56;p14"/>
          <p:cNvSpPr txBox="1"/>
          <p:nvPr>
            <p:ph type="title"/>
          </p:nvPr>
        </p:nvSpPr>
        <p:spPr>
          <a:xfrm>
            <a:off x="482600" y="589787"/>
            <a:ext cx="2638200" cy="1570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FFFFFF"/>
              </a:buClr>
              <a:buSzPts val="2700"/>
              <a:buFont typeface="Bookman Old Style"/>
              <a:buNone/>
              <a:defRPr b="0" sz="2700">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body"/>
          </p:nvPr>
        </p:nvSpPr>
        <p:spPr>
          <a:xfrm>
            <a:off x="4094238" y="609599"/>
            <a:ext cx="4446300" cy="3971100"/>
          </a:xfrm>
          <a:prstGeom prst="rect">
            <a:avLst/>
          </a:prstGeom>
          <a:noFill/>
          <a:ln>
            <a:noFill/>
          </a:ln>
        </p:spPr>
        <p:txBody>
          <a:bodyPr anchorCtr="0" anchor="t" bIns="34275" lIns="0" spcFirstLastPara="1" rIns="0" wrap="square" tIns="34275">
            <a:normAutofit/>
          </a:bodyPr>
          <a:lstStyle>
            <a:lvl1pPr indent="-317500" lvl="0" marL="457200" rtl="0" algn="l">
              <a:lnSpc>
                <a:spcPct val="110000"/>
              </a:lnSpc>
              <a:spcBef>
                <a:spcPts val="900"/>
              </a:spcBef>
              <a:spcAft>
                <a:spcPts val="0"/>
              </a:spcAft>
              <a:buSzPts val="1400"/>
              <a:buChar char="●"/>
              <a:defRPr/>
            </a:lvl1pPr>
            <a:lvl2pPr indent="-317500" lvl="1" marL="914400" rtl="0" algn="l">
              <a:lnSpc>
                <a:spcPct val="100000"/>
              </a:lnSpc>
              <a:spcBef>
                <a:spcPts val="200"/>
              </a:spcBef>
              <a:spcAft>
                <a:spcPts val="0"/>
              </a:spcAft>
              <a:buClr>
                <a:srgbClr val="3F3F3F"/>
              </a:buClr>
              <a:buSzPts val="1400"/>
              <a:buChar char="○"/>
              <a:defRPr/>
            </a:lvl2pPr>
            <a:lvl3pPr indent="-317500" lvl="2" marL="1371600" rtl="0" algn="l">
              <a:lnSpc>
                <a:spcPct val="100000"/>
              </a:lnSpc>
              <a:spcBef>
                <a:spcPts val="300"/>
              </a:spcBef>
              <a:spcAft>
                <a:spcPts val="0"/>
              </a:spcAft>
              <a:buClr>
                <a:srgbClr val="3F3F3F"/>
              </a:buClr>
              <a:buSzPts val="1400"/>
              <a:buChar char="■"/>
              <a:defRPr/>
            </a:lvl3pPr>
            <a:lvl4pPr indent="-317500" lvl="3" marL="1828800" rtl="0" algn="l">
              <a:lnSpc>
                <a:spcPct val="100000"/>
              </a:lnSpc>
              <a:spcBef>
                <a:spcPts val="300"/>
              </a:spcBef>
              <a:spcAft>
                <a:spcPts val="0"/>
              </a:spcAft>
              <a:buClr>
                <a:srgbClr val="3F3F3F"/>
              </a:buClr>
              <a:buSzPts val="1400"/>
              <a:buChar char="●"/>
              <a:defRPr/>
            </a:lvl4pPr>
            <a:lvl5pPr indent="-317500" lvl="4" marL="2286000" rtl="0" algn="l">
              <a:lnSpc>
                <a:spcPct val="10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58" name="Google Shape;58;p14"/>
          <p:cNvSpPr txBox="1"/>
          <p:nvPr>
            <p:ph idx="2" type="body"/>
          </p:nvPr>
        </p:nvSpPr>
        <p:spPr>
          <a:xfrm>
            <a:off x="482599" y="2282288"/>
            <a:ext cx="2638200" cy="2298300"/>
          </a:xfrm>
          <a:prstGeom prst="rect">
            <a:avLst/>
          </a:prstGeom>
          <a:noFill/>
          <a:ln>
            <a:noFill/>
          </a:ln>
        </p:spPr>
        <p:txBody>
          <a:bodyPr anchorCtr="0" anchor="t" bIns="34275" lIns="68575" spcFirstLastPara="1" rIns="68575" wrap="square" tIns="34275">
            <a:normAutofit/>
          </a:bodyPr>
          <a:lstStyle>
            <a:lvl1pPr indent="-228600" lvl="0" marL="457200" rtl="0" algn="l">
              <a:lnSpc>
                <a:spcPct val="110000"/>
              </a:lnSpc>
              <a:spcBef>
                <a:spcPts val="900"/>
              </a:spcBef>
              <a:spcAft>
                <a:spcPts val="0"/>
              </a:spcAft>
              <a:buSzPts val="1400"/>
              <a:buNone/>
              <a:defRPr sz="1400">
                <a:solidFill>
                  <a:srgbClr val="FFFFFF"/>
                </a:solidFill>
              </a:defRPr>
            </a:lvl1pPr>
            <a:lvl2pPr indent="-228600" lvl="1" marL="914400" rtl="0" algn="l">
              <a:lnSpc>
                <a:spcPct val="100000"/>
              </a:lnSpc>
              <a:spcBef>
                <a:spcPts val="200"/>
              </a:spcBef>
              <a:spcAft>
                <a:spcPts val="0"/>
              </a:spcAft>
              <a:buClr>
                <a:srgbClr val="3F3F3F"/>
              </a:buClr>
              <a:buSzPts val="900"/>
              <a:buNone/>
              <a:defRPr sz="900"/>
            </a:lvl2pPr>
            <a:lvl3pPr indent="-228600" lvl="2" marL="1371600" rtl="0" algn="l">
              <a:lnSpc>
                <a:spcPct val="100000"/>
              </a:lnSpc>
              <a:spcBef>
                <a:spcPts val="300"/>
              </a:spcBef>
              <a:spcAft>
                <a:spcPts val="0"/>
              </a:spcAft>
              <a:buClr>
                <a:srgbClr val="3F3F3F"/>
              </a:buClr>
              <a:buSzPts val="800"/>
              <a:buNone/>
              <a:defRPr sz="800"/>
            </a:lvl3pPr>
            <a:lvl4pPr indent="-228600" lvl="3" marL="1828800" rtl="0" algn="l">
              <a:lnSpc>
                <a:spcPct val="100000"/>
              </a:lnSpc>
              <a:spcBef>
                <a:spcPts val="300"/>
              </a:spcBef>
              <a:spcAft>
                <a:spcPts val="0"/>
              </a:spcAft>
              <a:buClr>
                <a:srgbClr val="3F3F3F"/>
              </a:buClr>
              <a:buSzPts val="700"/>
              <a:buNone/>
              <a:defRPr sz="700"/>
            </a:lvl4pPr>
            <a:lvl5pPr indent="-228600" lvl="4" marL="2286000" rtl="0" algn="l">
              <a:lnSpc>
                <a:spcPct val="100000"/>
              </a:lnSpc>
              <a:spcBef>
                <a:spcPts val="300"/>
              </a:spcBef>
              <a:spcAft>
                <a:spcPts val="0"/>
              </a:spcAft>
              <a:buClr>
                <a:srgbClr val="3F3F3F"/>
              </a:buClr>
              <a:buSzPts val="700"/>
              <a:buNone/>
              <a:defRPr sz="700"/>
            </a:lvl5pPr>
            <a:lvl6pPr indent="-228600" lvl="5" marL="2743200" rtl="0" algn="l">
              <a:lnSpc>
                <a:spcPct val="90000"/>
              </a:lnSpc>
              <a:spcBef>
                <a:spcPts val="300"/>
              </a:spcBef>
              <a:spcAft>
                <a:spcPts val="0"/>
              </a:spcAft>
              <a:buSzPts val="700"/>
              <a:buNone/>
              <a:defRPr sz="700"/>
            </a:lvl6pPr>
            <a:lvl7pPr indent="-228600" lvl="6" marL="3200400" rtl="0" algn="l">
              <a:lnSpc>
                <a:spcPct val="90000"/>
              </a:lnSpc>
              <a:spcBef>
                <a:spcPts val="300"/>
              </a:spcBef>
              <a:spcAft>
                <a:spcPts val="0"/>
              </a:spcAft>
              <a:buSzPts val="700"/>
              <a:buNone/>
              <a:defRPr sz="700"/>
            </a:lvl7pPr>
            <a:lvl8pPr indent="-228600" lvl="7" marL="3657600" rtl="0" algn="l">
              <a:lnSpc>
                <a:spcPct val="90000"/>
              </a:lnSpc>
              <a:spcBef>
                <a:spcPts val="300"/>
              </a:spcBef>
              <a:spcAft>
                <a:spcPts val="0"/>
              </a:spcAft>
              <a:buSzPts val="700"/>
              <a:buNone/>
              <a:defRPr sz="700"/>
            </a:lvl8pPr>
            <a:lvl9pPr indent="-228600" lvl="8" marL="4114800" rtl="0" algn="l">
              <a:lnSpc>
                <a:spcPct val="90000"/>
              </a:lnSpc>
              <a:spcBef>
                <a:spcPts val="300"/>
              </a:spcBef>
              <a:spcAft>
                <a:spcPts val="300"/>
              </a:spcAft>
              <a:buSzPts val="700"/>
              <a:buNone/>
              <a:defRPr sz="700"/>
            </a:lvl9pPr>
          </a:lstStyle>
          <a:p/>
        </p:txBody>
      </p:sp>
      <p:sp>
        <p:nvSpPr>
          <p:cNvPr id="59" name="Google Shape;59;p14"/>
          <p:cNvSpPr txBox="1"/>
          <p:nvPr>
            <p:ph idx="10" type="dt"/>
          </p:nvPr>
        </p:nvSpPr>
        <p:spPr>
          <a:xfrm>
            <a:off x="482598" y="4834890"/>
            <a:ext cx="2638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4"/>
          <p:cNvSpPr txBox="1"/>
          <p:nvPr>
            <p:ph idx="11" type="ftr"/>
          </p:nvPr>
        </p:nvSpPr>
        <p:spPr>
          <a:xfrm>
            <a:off x="4094237" y="4834890"/>
            <a:ext cx="40005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solidFill>
                  <a:schemeClr val="dk2"/>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1" name="Google Shape;61;p14"/>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b="0" i="0" sz="600" u="none" cap="none" strike="noStrike">
                <a:solidFill>
                  <a:schemeClr val="dk2"/>
                </a:solidFill>
                <a:latin typeface="Libre Franklin"/>
                <a:ea typeface="Libre Franklin"/>
                <a:cs typeface="Libre Franklin"/>
                <a:sym typeface="Libre Franklin"/>
              </a:defRPr>
            </a:lvl1pPr>
            <a:lvl2pPr indent="0" lvl="1" marL="0" rtl="0" algn="l">
              <a:spcBef>
                <a:spcPts val="0"/>
              </a:spcBef>
              <a:buNone/>
              <a:defRPr b="0" i="0" sz="600" u="none" cap="none" strike="noStrike">
                <a:solidFill>
                  <a:schemeClr val="dk2"/>
                </a:solidFill>
                <a:latin typeface="Libre Franklin"/>
                <a:ea typeface="Libre Franklin"/>
                <a:cs typeface="Libre Franklin"/>
                <a:sym typeface="Libre Franklin"/>
              </a:defRPr>
            </a:lvl2pPr>
            <a:lvl3pPr indent="0" lvl="2" marL="0" rtl="0" algn="l">
              <a:spcBef>
                <a:spcPts val="0"/>
              </a:spcBef>
              <a:buNone/>
              <a:defRPr b="0" i="0" sz="600" u="none" cap="none" strike="noStrike">
                <a:solidFill>
                  <a:schemeClr val="dk2"/>
                </a:solidFill>
                <a:latin typeface="Libre Franklin"/>
                <a:ea typeface="Libre Franklin"/>
                <a:cs typeface="Libre Franklin"/>
                <a:sym typeface="Libre Franklin"/>
              </a:defRPr>
            </a:lvl3pPr>
            <a:lvl4pPr indent="0" lvl="3" marL="0" rtl="0" algn="l">
              <a:spcBef>
                <a:spcPts val="0"/>
              </a:spcBef>
              <a:buNone/>
              <a:defRPr b="0" i="0" sz="600" u="none" cap="none" strike="noStrike">
                <a:solidFill>
                  <a:schemeClr val="dk2"/>
                </a:solidFill>
                <a:latin typeface="Libre Franklin"/>
                <a:ea typeface="Libre Franklin"/>
                <a:cs typeface="Libre Franklin"/>
                <a:sym typeface="Libre Franklin"/>
              </a:defRPr>
            </a:lvl4pPr>
            <a:lvl5pPr indent="0" lvl="4" marL="0" rtl="0" algn="l">
              <a:spcBef>
                <a:spcPts val="0"/>
              </a:spcBef>
              <a:buNone/>
              <a:defRPr b="0" i="0" sz="600" u="none" cap="none" strike="noStrike">
                <a:solidFill>
                  <a:schemeClr val="dk2"/>
                </a:solidFill>
                <a:latin typeface="Libre Franklin"/>
                <a:ea typeface="Libre Franklin"/>
                <a:cs typeface="Libre Franklin"/>
                <a:sym typeface="Libre Franklin"/>
              </a:defRPr>
            </a:lvl5pPr>
            <a:lvl6pPr indent="0" lvl="5" marL="0" rtl="0" algn="l">
              <a:spcBef>
                <a:spcPts val="0"/>
              </a:spcBef>
              <a:buNone/>
              <a:defRPr b="0" i="0" sz="600" u="none" cap="none" strike="noStrike">
                <a:solidFill>
                  <a:schemeClr val="dk2"/>
                </a:solidFill>
                <a:latin typeface="Libre Franklin"/>
                <a:ea typeface="Libre Franklin"/>
                <a:cs typeface="Libre Franklin"/>
                <a:sym typeface="Libre Franklin"/>
              </a:defRPr>
            </a:lvl6pPr>
            <a:lvl7pPr indent="0" lvl="6" marL="0" rtl="0" algn="l">
              <a:spcBef>
                <a:spcPts val="0"/>
              </a:spcBef>
              <a:buNone/>
              <a:defRPr b="0" i="0" sz="600" u="none" cap="none" strike="noStrike">
                <a:solidFill>
                  <a:schemeClr val="dk2"/>
                </a:solidFill>
                <a:latin typeface="Libre Franklin"/>
                <a:ea typeface="Libre Franklin"/>
                <a:cs typeface="Libre Franklin"/>
                <a:sym typeface="Libre Franklin"/>
              </a:defRPr>
            </a:lvl7pPr>
            <a:lvl8pPr indent="0" lvl="7" marL="0" rtl="0" algn="l">
              <a:spcBef>
                <a:spcPts val="0"/>
              </a:spcBef>
              <a:buNone/>
              <a:defRPr b="0" i="0" sz="600" u="none" cap="none" strike="noStrike">
                <a:solidFill>
                  <a:schemeClr val="dk2"/>
                </a:solidFill>
                <a:latin typeface="Libre Franklin"/>
                <a:ea typeface="Libre Franklin"/>
                <a:cs typeface="Libre Franklin"/>
                <a:sym typeface="Libre Franklin"/>
              </a:defRPr>
            </a:lvl8pPr>
            <a:lvl9pPr indent="0" lvl="8" marL="0" rtl="0" algn="l">
              <a:spcBef>
                <a:spcPts val="0"/>
              </a:spcBef>
              <a:buNone/>
              <a:defRPr b="0" i="0" sz="600" u="none" cap="none" strike="noStrike">
                <a:solidFill>
                  <a:schemeClr val="dk2"/>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15"/>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txBox="1"/>
          <p:nvPr>
            <p:ph idx="1" type="body"/>
          </p:nvPr>
        </p:nvSpPr>
        <p:spPr>
          <a:xfrm>
            <a:off x="822960" y="1590675"/>
            <a:ext cx="3480000" cy="2811300"/>
          </a:xfrm>
          <a:prstGeom prst="rect">
            <a:avLst/>
          </a:prstGeom>
          <a:noFill/>
          <a:ln>
            <a:noFill/>
          </a:ln>
        </p:spPr>
        <p:txBody>
          <a:bodyPr anchorCtr="0" anchor="t" bIns="34275" lIns="0" spcFirstLastPara="1" rIns="0" wrap="square" tIns="34275">
            <a:normAutofit/>
          </a:bodyPr>
          <a:lstStyle>
            <a:lvl1pPr indent="-317500" lvl="0" marL="457200" rtl="0" algn="l">
              <a:lnSpc>
                <a:spcPct val="110000"/>
              </a:lnSpc>
              <a:spcBef>
                <a:spcPts val="900"/>
              </a:spcBef>
              <a:spcAft>
                <a:spcPts val="0"/>
              </a:spcAft>
              <a:buSzPts val="1400"/>
              <a:buChar char="●"/>
              <a:defRPr/>
            </a:lvl1pPr>
            <a:lvl2pPr indent="-317500" lvl="1" marL="914400" rtl="0" algn="l">
              <a:lnSpc>
                <a:spcPct val="100000"/>
              </a:lnSpc>
              <a:spcBef>
                <a:spcPts val="200"/>
              </a:spcBef>
              <a:spcAft>
                <a:spcPts val="0"/>
              </a:spcAft>
              <a:buClr>
                <a:srgbClr val="3F3F3F"/>
              </a:buClr>
              <a:buSzPts val="1400"/>
              <a:buChar char="○"/>
              <a:defRPr/>
            </a:lvl2pPr>
            <a:lvl3pPr indent="-317500" lvl="2" marL="1371600" rtl="0" algn="l">
              <a:lnSpc>
                <a:spcPct val="100000"/>
              </a:lnSpc>
              <a:spcBef>
                <a:spcPts val="300"/>
              </a:spcBef>
              <a:spcAft>
                <a:spcPts val="0"/>
              </a:spcAft>
              <a:buClr>
                <a:srgbClr val="3F3F3F"/>
              </a:buClr>
              <a:buSzPts val="1400"/>
              <a:buChar char="■"/>
              <a:defRPr/>
            </a:lvl3pPr>
            <a:lvl4pPr indent="-317500" lvl="3" marL="1828800" rtl="0" algn="l">
              <a:lnSpc>
                <a:spcPct val="100000"/>
              </a:lnSpc>
              <a:spcBef>
                <a:spcPts val="300"/>
              </a:spcBef>
              <a:spcAft>
                <a:spcPts val="0"/>
              </a:spcAft>
              <a:buClr>
                <a:srgbClr val="3F3F3F"/>
              </a:buClr>
              <a:buSzPts val="1400"/>
              <a:buChar char="●"/>
              <a:defRPr/>
            </a:lvl4pPr>
            <a:lvl5pPr indent="-317500" lvl="4" marL="2286000" rtl="0" algn="l">
              <a:lnSpc>
                <a:spcPct val="10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65" name="Google Shape;65;p15"/>
          <p:cNvSpPr txBox="1"/>
          <p:nvPr>
            <p:ph idx="2" type="body"/>
          </p:nvPr>
        </p:nvSpPr>
        <p:spPr>
          <a:xfrm>
            <a:off x="4886958" y="1590675"/>
            <a:ext cx="3480000" cy="2811300"/>
          </a:xfrm>
          <a:prstGeom prst="rect">
            <a:avLst/>
          </a:prstGeom>
          <a:noFill/>
          <a:ln>
            <a:noFill/>
          </a:ln>
        </p:spPr>
        <p:txBody>
          <a:bodyPr anchorCtr="0" anchor="t" bIns="34275" lIns="0" spcFirstLastPara="1" rIns="0" wrap="square" tIns="34275">
            <a:normAutofit/>
          </a:bodyPr>
          <a:lstStyle>
            <a:lvl1pPr indent="-317500" lvl="0" marL="457200" rtl="0" algn="l">
              <a:lnSpc>
                <a:spcPct val="110000"/>
              </a:lnSpc>
              <a:spcBef>
                <a:spcPts val="900"/>
              </a:spcBef>
              <a:spcAft>
                <a:spcPts val="0"/>
              </a:spcAft>
              <a:buSzPts val="1400"/>
              <a:buChar char="●"/>
              <a:defRPr/>
            </a:lvl1pPr>
            <a:lvl2pPr indent="-317500" lvl="1" marL="914400" rtl="0" algn="l">
              <a:lnSpc>
                <a:spcPct val="100000"/>
              </a:lnSpc>
              <a:spcBef>
                <a:spcPts val="200"/>
              </a:spcBef>
              <a:spcAft>
                <a:spcPts val="0"/>
              </a:spcAft>
              <a:buClr>
                <a:srgbClr val="3F3F3F"/>
              </a:buClr>
              <a:buSzPts val="1400"/>
              <a:buChar char="○"/>
              <a:defRPr/>
            </a:lvl2pPr>
            <a:lvl3pPr indent="-317500" lvl="2" marL="1371600" rtl="0" algn="l">
              <a:lnSpc>
                <a:spcPct val="100000"/>
              </a:lnSpc>
              <a:spcBef>
                <a:spcPts val="300"/>
              </a:spcBef>
              <a:spcAft>
                <a:spcPts val="0"/>
              </a:spcAft>
              <a:buClr>
                <a:srgbClr val="3F3F3F"/>
              </a:buClr>
              <a:buSzPts val="1400"/>
              <a:buChar char="■"/>
              <a:defRPr/>
            </a:lvl3pPr>
            <a:lvl4pPr indent="-317500" lvl="3" marL="1828800" rtl="0" algn="l">
              <a:lnSpc>
                <a:spcPct val="100000"/>
              </a:lnSpc>
              <a:spcBef>
                <a:spcPts val="300"/>
              </a:spcBef>
              <a:spcAft>
                <a:spcPts val="0"/>
              </a:spcAft>
              <a:buClr>
                <a:srgbClr val="3F3F3F"/>
              </a:buClr>
              <a:buSzPts val="1400"/>
              <a:buChar char="●"/>
              <a:defRPr/>
            </a:lvl4pPr>
            <a:lvl5pPr indent="-317500" lvl="4" marL="2286000" rtl="0" algn="l">
              <a:lnSpc>
                <a:spcPct val="10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66" name="Google Shape;66;p15"/>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7" name="Google Shape;67;p15"/>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 name="Google Shape;68;p15"/>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6"/>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F3F3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6"/>
          <p:cNvSpPr txBox="1"/>
          <p:nvPr>
            <p:ph idx="1" type="body"/>
          </p:nvPr>
        </p:nvSpPr>
        <p:spPr>
          <a:xfrm>
            <a:off x="822960" y="1581151"/>
            <a:ext cx="7543800" cy="2820600"/>
          </a:xfrm>
          <a:prstGeom prst="rect">
            <a:avLst/>
          </a:prstGeom>
          <a:noFill/>
          <a:ln>
            <a:noFill/>
          </a:ln>
        </p:spPr>
        <p:txBody>
          <a:bodyPr anchorCtr="0" anchor="t" bIns="34275" lIns="0" spcFirstLastPara="1" rIns="0" wrap="square" tIns="34275">
            <a:normAutofit/>
          </a:bodyPr>
          <a:lstStyle>
            <a:lvl1pPr indent="-317500" lvl="0" marL="457200" rtl="0" algn="l">
              <a:lnSpc>
                <a:spcPct val="110000"/>
              </a:lnSpc>
              <a:spcBef>
                <a:spcPts val="900"/>
              </a:spcBef>
              <a:spcAft>
                <a:spcPts val="0"/>
              </a:spcAft>
              <a:buSzPts val="1400"/>
              <a:buChar char="●"/>
              <a:defRPr/>
            </a:lvl1pPr>
            <a:lvl2pPr indent="-317500" lvl="1" marL="914400" rtl="0" algn="l">
              <a:lnSpc>
                <a:spcPct val="100000"/>
              </a:lnSpc>
              <a:spcBef>
                <a:spcPts val="200"/>
              </a:spcBef>
              <a:spcAft>
                <a:spcPts val="0"/>
              </a:spcAft>
              <a:buClr>
                <a:srgbClr val="3F3F3F"/>
              </a:buClr>
              <a:buSzPts val="1400"/>
              <a:buChar char="○"/>
              <a:defRPr/>
            </a:lvl2pPr>
            <a:lvl3pPr indent="-317500" lvl="2" marL="1371600" rtl="0" algn="l">
              <a:lnSpc>
                <a:spcPct val="100000"/>
              </a:lnSpc>
              <a:spcBef>
                <a:spcPts val="300"/>
              </a:spcBef>
              <a:spcAft>
                <a:spcPts val="0"/>
              </a:spcAft>
              <a:buClr>
                <a:srgbClr val="3F3F3F"/>
              </a:buClr>
              <a:buSzPts val="1400"/>
              <a:buChar char="■"/>
              <a:defRPr/>
            </a:lvl3pPr>
            <a:lvl4pPr indent="-317500" lvl="3" marL="1828800" rtl="0" algn="l">
              <a:lnSpc>
                <a:spcPct val="100000"/>
              </a:lnSpc>
              <a:spcBef>
                <a:spcPts val="300"/>
              </a:spcBef>
              <a:spcAft>
                <a:spcPts val="0"/>
              </a:spcAft>
              <a:buClr>
                <a:srgbClr val="3F3F3F"/>
              </a:buClr>
              <a:buSzPts val="1400"/>
              <a:buChar char="●"/>
              <a:defRPr/>
            </a:lvl4pPr>
            <a:lvl5pPr indent="-317500" lvl="4" marL="2286000" rtl="0" algn="l">
              <a:lnSpc>
                <a:spcPct val="10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72" name="Google Shape;72;p16"/>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3" name="Google Shape;73;p16"/>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4" name="Google Shape;74;p16"/>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1">
  <p:cSld name="OBJECT_WITH_CAPTION_TEXT_1">
    <p:spTree>
      <p:nvGrpSpPr>
        <p:cNvPr id="75" name="Shape 75"/>
        <p:cNvGrpSpPr/>
        <p:nvPr/>
      </p:nvGrpSpPr>
      <p:grpSpPr>
        <a:xfrm>
          <a:off x="0" y="0"/>
          <a:ext cx="0" cy="0"/>
          <a:chOff x="0" y="0"/>
          <a:chExt cx="0" cy="0"/>
        </a:xfrm>
      </p:grpSpPr>
      <p:sp>
        <p:nvSpPr>
          <p:cNvPr id="76" name="Google Shape;76;p1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1600"/>
              </a:spcBef>
              <a:spcAft>
                <a:spcPts val="0"/>
              </a:spcAft>
              <a:buClr>
                <a:schemeClr val="dk1"/>
              </a:buClr>
              <a:buSzPts val="2100"/>
              <a:buChar char="○"/>
              <a:defRPr sz="2100"/>
            </a:lvl2pPr>
            <a:lvl3pPr indent="-342900" lvl="2" marL="1371600" rtl="0" algn="l">
              <a:lnSpc>
                <a:spcPct val="90000"/>
              </a:lnSpc>
              <a:spcBef>
                <a:spcPts val="1600"/>
              </a:spcBef>
              <a:spcAft>
                <a:spcPts val="0"/>
              </a:spcAft>
              <a:buClr>
                <a:schemeClr val="dk1"/>
              </a:buClr>
              <a:buSzPts val="1800"/>
              <a:buChar char="■"/>
              <a:defRPr sz="1800"/>
            </a:lvl3pPr>
            <a:lvl4pPr indent="-323850" lvl="3" marL="1828800" rtl="0" algn="l">
              <a:lnSpc>
                <a:spcPct val="90000"/>
              </a:lnSpc>
              <a:spcBef>
                <a:spcPts val="1600"/>
              </a:spcBef>
              <a:spcAft>
                <a:spcPts val="0"/>
              </a:spcAft>
              <a:buClr>
                <a:schemeClr val="dk1"/>
              </a:buClr>
              <a:buSzPts val="1500"/>
              <a:buChar char="●"/>
              <a:defRPr sz="1500"/>
            </a:lvl4pPr>
            <a:lvl5pPr indent="-323850" lvl="4" marL="2286000" rtl="0" algn="l">
              <a:lnSpc>
                <a:spcPct val="90000"/>
              </a:lnSpc>
              <a:spcBef>
                <a:spcPts val="1600"/>
              </a:spcBef>
              <a:spcAft>
                <a:spcPts val="0"/>
              </a:spcAft>
              <a:buClr>
                <a:schemeClr val="dk1"/>
              </a:buClr>
              <a:buSzPts val="1500"/>
              <a:buChar char="○"/>
              <a:defRPr sz="1500"/>
            </a:lvl5pPr>
            <a:lvl6pPr indent="-323850" lvl="5" marL="2743200" rtl="0" algn="l">
              <a:lnSpc>
                <a:spcPct val="90000"/>
              </a:lnSpc>
              <a:spcBef>
                <a:spcPts val="1600"/>
              </a:spcBef>
              <a:spcAft>
                <a:spcPts val="0"/>
              </a:spcAft>
              <a:buClr>
                <a:schemeClr val="dk1"/>
              </a:buClr>
              <a:buSzPts val="1500"/>
              <a:buChar char="■"/>
              <a:defRPr sz="1500"/>
            </a:lvl6pPr>
            <a:lvl7pPr indent="-323850" lvl="6" marL="3200400" rtl="0" algn="l">
              <a:lnSpc>
                <a:spcPct val="90000"/>
              </a:lnSpc>
              <a:spcBef>
                <a:spcPts val="1600"/>
              </a:spcBef>
              <a:spcAft>
                <a:spcPts val="0"/>
              </a:spcAft>
              <a:buClr>
                <a:schemeClr val="dk1"/>
              </a:buClr>
              <a:buSzPts val="1500"/>
              <a:buChar char="●"/>
              <a:defRPr sz="1500"/>
            </a:lvl7pPr>
            <a:lvl8pPr indent="-323850" lvl="7" marL="3657600" rtl="0" algn="l">
              <a:lnSpc>
                <a:spcPct val="90000"/>
              </a:lnSpc>
              <a:spcBef>
                <a:spcPts val="1600"/>
              </a:spcBef>
              <a:spcAft>
                <a:spcPts val="0"/>
              </a:spcAft>
              <a:buClr>
                <a:schemeClr val="dk1"/>
              </a:buClr>
              <a:buSzPts val="1500"/>
              <a:buChar char="○"/>
              <a:defRPr sz="1500"/>
            </a:lvl8pPr>
            <a:lvl9pPr indent="-323850" lvl="8" marL="4114800" rtl="0" algn="l">
              <a:lnSpc>
                <a:spcPct val="90000"/>
              </a:lnSpc>
              <a:spcBef>
                <a:spcPts val="1600"/>
              </a:spcBef>
              <a:spcAft>
                <a:spcPts val="1600"/>
              </a:spcAft>
              <a:buClr>
                <a:schemeClr val="dk1"/>
              </a:buClr>
              <a:buSzPts val="1500"/>
              <a:buChar char="■"/>
              <a:defRPr sz="1500"/>
            </a:lvl9pPr>
          </a:lstStyle>
          <a:p/>
        </p:txBody>
      </p:sp>
      <p:sp>
        <p:nvSpPr>
          <p:cNvPr id="78" name="Google Shape;78;p1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1600"/>
              </a:spcBef>
              <a:spcAft>
                <a:spcPts val="0"/>
              </a:spcAft>
              <a:buClr>
                <a:schemeClr val="dk1"/>
              </a:buClr>
              <a:buSzPts val="1100"/>
              <a:buNone/>
              <a:defRPr sz="1100"/>
            </a:lvl2pPr>
            <a:lvl3pPr indent="-228600" lvl="2" marL="1371600" rtl="0" algn="l">
              <a:lnSpc>
                <a:spcPct val="90000"/>
              </a:lnSpc>
              <a:spcBef>
                <a:spcPts val="1600"/>
              </a:spcBef>
              <a:spcAft>
                <a:spcPts val="0"/>
              </a:spcAft>
              <a:buClr>
                <a:schemeClr val="dk1"/>
              </a:buClr>
              <a:buSzPts val="900"/>
              <a:buNone/>
              <a:defRPr sz="900"/>
            </a:lvl3pPr>
            <a:lvl4pPr indent="-228600" lvl="3" marL="1828800" rtl="0" algn="l">
              <a:lnSpc>
                <a:spcPct val="90000"/>
              </a:lnSpc>
              <a:spcBef>
                <a:spcPts val="1600"/>
              </a:spcBef>
              <a:spcAft>
                <a:spcPts val="0"/>
              </a:spcAft>
              <a:buClr>
                <a:schemeClr val="dk1"/>
              </a:buClr>
              <a:buSzPts val="800"/>
              <a:buNone/>
              <a:defRPr sz="800"/>
            </a:lvl4pPr>
            <a:lvl5pPr indent="-228600" lvl="4" marL="2286000" rtl="0" algn="l">
              <a:lnSpc>
                <a:spcPct val="90000"/>
              </a:lnSpc>
              <a:spcBef>
                <a:spcPts val="1600"/>
              </a:spcBef>
              <a:spcAft>
                <a:spcPts val="0"/>
              </a:spcAft>
              <a:buClr>
                <a:schemeClr val="dk1"/>
              </a:buClr>
              <a:buSzPts val="800"/>
              <a:buNone/>
              <a:defRPr sz="800"/>
            </a:lvl5pPr>
            <a:lvl6pPr indent="-228600" lvl="5" marL="2743200" rtl="0" algn="l">
              <a:lnSpc>
                <a:spcPct val="90000"/>
              </a:lnSpc>
              <a:spcBef>
                <a:spcPts val="1600"/>
              </a:spcBef>
              <a:spcAft>
                <a:spcPts val="0"/>
              </a:spcAft>
              <a:buClr>
                <a:schemeClr val="dk1"/>
              </a:buClr>
              <a:buSzPts val="800"/>
              <a:buNone/>
              <a:defRPr sz="800"/>
            </a:lvl6pPr>
            <a:lvl7pPr indent="-228600" lvl="6" marL="3200400" rtl="0" algn="l">
              <a:lnSpc>
                <a:spcPct val="90000"/>
              </a:lnSpc>
              <a:spcBef>
                <a:spcPts val="1600"/>
              </a:spcBef>
              <a:spcAft>
                <a:spcPts val="0"/>
              </a:spcAft>
              <a:buClr>
                <a:schemeClr val="dk1"/>
              </a:buClr>
              <a:buSzPts val="800"/>
              <a:buNone/>
              <a:defRPr sz="800"/>
            </a:lvl7pPr>
            <a:lvl8pPr indent="-228600" lvl="7" marL="3657600" rtl="0" algn="l">
              <a:lnSpc>
                <a:spcPct val="90000"/>
              </a:lnSpc>
              <a:spcBef>
                <a:spcPts val="1600"/>
              </a:spcBef>
              <a:spcAft>
                <a:spcPts val="0"/>
              </a:spcAft>
              <a:buClr>
                <a:schemeClr val="dk1"/>
              </a:buClr>
              <a:buSzPts val="800"/>
              <a:buNone/>
              <a:defRPr sz="800"/>
            </a:lvl8pPr>
            <a:lvl9pPr indent="-228600" lvl="8" marL="4114800" rtl="0" algn="l">
              <a:lnSpc>
                <a:spcPct val="90000"/>
              </a:lnSpc>
              <a:spcBef>
                <a:spcPts val="1600"/>
              </a:spcBef>
              <a:spcAft>
                <a:spcPts val="1600"/>
              </a:spcAft>
              <a:buClr>
                <a:schemeClr val="dk1"/>
              </a:buClr>
              <a:buSzPts val="800"/>
              <a:buNone/>
              <a:defRPr sz="800"/>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0" name="Google Shape;8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1" name="Google Shape;8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1.jp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pp.datacamp.com/workspace/w/04dd3015-5d56-4da1-9635-60845113c12e#conclusion" TargetMode="External"/><Relationship Id="rId4" Type="http://schemas.openxmlformats.org/officeDocument/2006/relationships/hyperlink" Target="https://iwsc.net/news/wine/iwsc-market-insight-the-russian-wine-mark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atacamp.com/workspace/w/04dd3015-5d56-4da1-9635-60845113c12e#what-is-cluste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tadviser.com/index.php/Product:Single_Interdepartmental_Information_and_Statistical_System_(SII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pp.datacamp.com/workspace/w/04dd3015-5d56-4da1-9635-60845113c12e#business-questio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87" name="Google Shape;87;p18"/>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88" name="Google Shape;88;p18"/>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Poppins Medium"/>
                <a:ea typeface="Poppins Medium"/>
                <a:cs typeface="Poppins Medium"/>
                <a:sym typeface="Poppins Medium"/>
              </a:rPr>
              <a:t>July</a:t>
            </a:r>
            <a:r>
              <a:rPr lang="en" sz="1000">
                <a:solidFill>
                  <a:srgbClr val="434343"/>
                </a:solidFill>
                <a:latin typeface="Poppins Medium"/>
                <a:ea typeface="Poppins Medium"/>
                <a:cs typeface="Poppins Medium"/>
                <a:sym typeface="Poppins Medium"/>
              </a:rPr>
              <a:t>, 8th PARIS</a:t>
            </a:r>
            <a:endParaRPr sz="1000">
              <a:solidFill>
                <a:srgbClr val="434343"/>
              </a:solidFill>
              <a:latin typeface="Poppins Medium"/>
              <a:ea typeface="Poppins Medium"/>
              <a:cs typeface="Poppins Medium"/>
              <a:sym typeface="Poppins Medium"/>
            </a:endParaRPr>
          </a:p>
        </p:txBody>
      </p:sp>
      <p:sp>
        <p:nvSpPr>
          <p:cNvPr id="90" name="Google Shape;90;p18"/>
          <p:cNvSpPr txBox="1"/>
          <p:nvPr/>
        </p:nvSpPr>
        <p:spPr>
          <a:xfrm>
            <a:off x="1852475" y="157300"/>
            <a:ext cx="4635900" cy="217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rgbClr val="2DC5FA"/>
                </a:solidFill>
                <a:latin typeface="Times"/>
                <a:ea typeface="Times"/>
                <a:cs typeface="Times"/>
                <a:sym typeface="Times"/>
              </a:rPr>
              <a:t>Alcohol Consumption in Russia</a:t>
            </a:r>
            <a:endParaRPr b="1" sz="5700">
              <a:solidFill>
                <a:srgbClr val="2DC5FA"/>
              </a:solidFill>
              <a:latin typeface="Times"/>
              <a:ea typeface="Times"/>
              <a:cs typeface="Times"/>
              <a:sym typeface="Times"/>
            </a:endParaRPr>
          </a:p>
        </p:txBody>
      </p:sp>
      <p:sp>
        <p:nvSpPr>
          <p:cNvPr id="91" name="Google Shape;91;p18"/>
          <p:cNvSpPr txBox="1"/>
          <p:nvPr/>
        </p:nvSpPr>
        <p:spPr>
          <a:xfrm>
            <a:off x="2633775" y="2790800"/>
            <a:ext cx="4107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latin typeface="Times"/>
                <a:ea typeface="Times"/>
                <a:cs typeface="Times"/>
                <a:sym typeface="Times"/>
              </a:rPr>
              <a:t>Felicia Onwudinjo</a:t>
            </a:r>
            <a:endParaRPr sz="2100">
              <a:solidFill>
                <a:srgbClr val="434343"/>
              </a:solidFill>
              <a:latin typeface="Times"/>
              <a:ea typeface="Times"/>
              <a:cs typeface="Times"/>
              <a:sym typeface="Times"/>
            </a:endParaRPr>
          </a:p>
        </p:txBody>
      </p:sp>
      <p:sp>
        <p:nvSpPr>
          <p:cNvPr id="92" name="Google Shape;92;p18"/>
          <p:cNvSpPr txBox="1"/>
          <p:nvPr/>
        </p:nvSpPr>
        <p:spPr>
          <a:xfrm>
            <a:off x="6592625" y="4578750"/>
            <a:ext cx="2418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rgbClr val="2DC5FA"/>
                </a:solidFill>
                <a:latin typeface="Poppins Medium"/>
                <a:ea typeface="Poppins Medium"/>
                <a:cs typeface="Poppins Medium"/>
                <a:sym typeface="Poppins Medium"/>
              </a:rPr>
              <a:t>DAFT July 22</a:t>
            </a:r>
            <a:endParaRPr sz="1600">
              <a:solidFill>
                <a:srgbClr val="2DC5FA"/>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24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2DC5FA"/>
                </a:solidFill>
                <a:latin typeface="Times"/>
                <a:ea typeface="Times"/>
                <a:cs typeface="Times"/>
                <a:sym typeface="Times"/>
              </a:rPr>
              <a:t>How does the alcohol consumption in SPB compare to other regions?</a:t>
            </a:r>
            <a:endParaRPr/>
          </a:p>
        </p:txBody>
      </p:sp>
      <p:sp>
        <p:nvSpPr>
          <p:cNvPr id="151" name="Google Shape;151;p27"/>
          <p:cNvSpPr txBox="1"/>
          <p:nvPr>
            <p:ph idx="1" type="body"/>
          </p:nvPr>
        </p:nvSpPr>
        <p:spPr>
          <a:xfrm>
            <a:off x="311700" y="887125"/>
            <a:ext cx="8520600" cy="40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latin typeface="Times"/>
                <a:ea typeface="Times"/>
                <a:cs typeface="Times"/>
                <a:sym typeface="Times"/>
              </a:rPr>
              <a:t>To achieve this we need to first look at the total alcohol consumption in SPB alone</a:t>
            </a:r>
            <a:r>
              <a:rPr lang="en"/>
              <a:t> </a:t>
            </a:r>
            <a:endParaRPr/>
          </a:p>
        </p:txBody>
      </p:sp>
      <p:pic>
        <p:nvPicPr>
          <p:cNvPr id="152" name="Google Shape;152;p27"/>
          <p:cNvPicPr preferRelativeResize="0"/>
          <p:nvPr/>
        </p:nvPicPr>
        <p:blipFill>
          <a:blip r:embed="rId3">
            <a:alphaModFix/>
          </a:blip>
          <a:stretch>
            <a:fillRect/>
          </a:stretch>
        </p:blipFill>
        <p:spPr>
          <a:xfrm>
            <a:off x="152400" y="1448425"/>
            <a:ext cx="8839200" cy="29640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rgbClr val="2DC5FA"/>
                </a:solidFill>
                <a:latin typeface="Times"/>
                <a:ea typeface="Times"/>
                <a:cs typeface="Times"/>
                <a:sym typeface="Times"/>
              </a:rPr>
              <a:t>A</a:t>
            </a:r>
            <a:r>
              <a:rPr b="1" lang="en" sz="2100">
                <a:solidFill>
                  <a:srgbClr val="2DC5FA"/>
                </a:solidFill>
                <a:latin typeface="Times"/>
                <a:ea typeface="Times"/>
                <a:cs typeface="Times"/>
                <a:sym typeface="Times"/>
              </a:rPr>
              <a:t>lcohol consumption in SPB compare to National average regions</a:t>
            </a:r>
            <a:endParaRPr/>
          </a:p>
        </p:txBody>
      </p:sp>
      <p:sp>
        <p:nvSpPr>
          <p:cNvPr id="158" name="Google Shape;158;p28"/>
          <p:cNvSpPr txBox="1"/>
          <p:nvPr>
            <p:ph idx="1" type="body"/>
          </p:nvPr>
        </p:nvSpPr>
        <p:spPr>
          <a:xfrm>
            <a:off x="311700" y="1152475"/>
            <a:ext cx="8520600" cy="28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8"/>
          <p:cNvPicPr preferRelativeResize="0"/>
          <p:nvPr/>
        </p:nvPicPr>
        <p:blipFill>
          <a:blip r:embed="rId3">
            <a:alphaModFix/>
          </a:blip>
          <a:stretch>
            <a:fillRect/>
          </a:stretch>
        </p:blipFill>
        <p:spPr>
          <a:xfrm>
            <a:off x="152400" y="1585075"/>
            <a:ext cx="8520599" cy="340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b="1" lang="en" sz="2050" u="sng">
                <a:solidFill>
                  <a:srgbClr val="0075AD"/>
                </a:solidFill>
                <a:highlight>
                  <a:srgbClr val="FFFFFF"/>
                </a:highlight>
                <a:latin typeface="Times"/>
                <a:ea typeface="Times"/>
                <a:cs typeface="Times"/>
                <a:sym typeface="Times"/>
                <a:hlinkClick r:id="rId3">
                  <a:extLst>
                    <a:ext uri="{A12FA001-AC4F-418D-AE19-62706E023703}">
                      <ahyp:hlinkClr val="tx"/>
                    </a:ext>
                  </a:extLst>
                </a:hlinkClick>
              </a:rPr>
              <a:t>Conclusion</a:t>
            </a:r>
            <a:endParaRPr sz="3800">
              <a:latin typeface="Times"/>
              <a:ea typeface="Times"/>
              <a:cs typeface="Times"/>
              <a:sym typeface="Times"/>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050" u="sng">
              <a:solidFill>
                <a:srgbClr val="0075AD"/>
              </a:solidFill>
              <a:highlight>
                <a:srgbClr val="FFFFFF"/>
              </a:highlight>
            </a:endParaRPr>
          </a:p>
          <a:p>
            <a:pPr indent="0" lvl="0" marL="0" rtl="0" algn="l">
              <a:spcBef>
                <a:spcPts val="600"/>
              </a:spcBef>
              <a:spcAft>
                <a:spcPts val="0"/>
              </a:spcAft>
              <a:buClr>
                <a:schemeClr val="dk1"/>
              </a:buClr>
              <a:buSzPts val="1100"/>
              <a:buFont typeface="Arial"/>
              <a:buNone/>
            </a:pPr>
            <a:r>
              <a:rPr lang="en" sz="1500">
                <a:solidFill>
                  <a:srgbClr val="05192D"/>
                </a:solidFill>
                <a:highlight>
                  <a:srgbClr val="FFFFFF"/>
                </a:highlight>
                <a:latin typeface="Times"/>
                <a:ea typeface="Times"/>
                <a:cs typeface="Times"/>
                <a:sym typeface="Times"/>
              </a:rPr>
              <a:t>The wine consumption in Saint Petersburg is above average when compared to other regions in Russia, fluctuating since 2009. A similar pattern is visible in the consumption of champagne and brandy. In comparison to other regions, people in Saint Petersburg consume less beer.</a:t>
            </a:r>
            <a:endParaRPr sz="1500">
              <a:solidFill>
                <a:srgbClr val="05192D"/>
              </a:solidFill>
              <a:highlight>
                <a:srgbClr val="FFFFFF"/>
              </a:highlight>
              <a:latin typeface="Times"/>
              <a:ea typeface="Times"/>
              <a:cs typeface="Times"/>
              <a:sym typeface="Times"/>
            </a:endParaRPr>
          </a:p>
          <a:p>
            <a:pPr indent="0" lvl="0" marL="0" rtl="0" algn="l">
              <a:spcBef>
                <a:spcPts val="1200"/>
              </a:spcBef>
              <a:spcAft>
                <a:spcPts val="0"/>
              </a:spcAft>
              <a:buClr>
                <a:schemeClr val="dk1"/>
              </a:buClr>
              <a:buSzPts val="1100"/>
              <a:buFont typeface="Arial"/>
              <a:buNone/>
            </a:pPr>
            <a:r>
              <a:rPr lang="en" sz="1500">
                <a:solidFill>
                  <a:srgbClr val="05192D"/>
                </a:solidFill>
                <a:highlight>
                  <a:srgbClr val="FFFFFF"/>
                </a:highlight>
                <a:latin typeface="Times"/>
                <a:ea typeface="Times"/>
                <a:cs typeface="Times"/>
                <a:sym typeface="Times"/>
              </a:rPr>
              <a:t>Like other regions in Russia, the vodka consumption in Saint Petersburg has dropped rapidly over the last decade. This fits with the conclusions from a recently published </a:t>
            </a:r>
            <a:r>
              <a:rPr lang="en" sz="1500">
                <a:solidFill>
                  <a:srgbClr val="0075AD"/>
                </a:solidFill>
                <a:highlight>
                  <a:srgbClr val="FFFFFF"/>
                </a:highlight>
                <a:uFill>
                  <a:noFill/>
                </a:uFill>
                <a:latin typeface="Times"/>
                <a:ea typeface="Times"/>
                <a:cs typeface="Times"/>
                <a:sym typeface="Times"/>
                <a:hlinkClick r:id="rId4">
                  <a:extLst>
                    <a:ext uri="{A12FA001-AC4F-418D-AE19-62706E023703}">
                      <ahyp:hlinkClr val="tx"/>
                    </a:ext>
                  </a:extLst>
                </a:hlinkClick>
              </a:rPr>
              <a:t>report</a:t>
            </a:r>
            <a:r>
              <a:rPr lang="en" sz="1500">
                <a:solidFill>
                  <a:srgbClr val="05192D"/>
                </a:solidFill>
                <a:highlight>
                  <a:srgbClr val="FFFFFF"/>
                </a:highlight>
                <a:latin typeface="Times"/>
                <a:ea typeface="Times"/>
                <a:cs typeface="Times"/>
                <a:sym typeface="Times"/>
              </a:rPr>
              <a:t> from IWSC that states that younger people tend to favor wine, whereas the older generation prefers spirits.</a:t>
            </a:r>
            <a:endParaRPr sz="1500">
              <a:solidFill>
                <a:srgbClr val="05192D"/>
              </a:solidFill>
              <a:highlight>
                <a:srgbClr val="FFFFFF"/>
              </a:highlight>
              <a:latin typeface="Times"/>
              <a:ea typeface="Times"/>
              <a:cs typeface="Times"/>
              <a:sym typeface="Times"/>
            </a:endParaRPr>
          </a:p>
          <a:p>
            <a:pPr indent="0" lvl="0" marL="0" rtl="0" algn="l">
              <a:spcBef>
                <a:spcPts val="1200"/>
              </a:spcBef>
              <a:spcAft>
                <a:spcPts val="0"/>
              </a:spcAft>
              <a:buClr>
                <a:schemeClr val="dk1"/>
              </a:buClr>
              <a:buSzPts val="1100"/>
              <a:buFont typeface="Arial"/>
              <a:buNone/>
            </a:pPr>
            <a:r>
              <a:rPr lang="en" sz="1500">
                <a:solidFill>
                  <a:srgbClr val="05192D"/>
                </a:solidFill>
                <a:highlight>
                  <a:srgbClr val="FFFFFF"/>
                </a:highlight>
                <a:latin typeface="Times"/>
                <a:ea typeface="Times"/>
                <a:cs typeface="Times"/>
                <a:sym typeface="Times"/>
              </a:rPr>
              <a:t>The market in Saint Petersburg can therefore be defined as having a high wine, brandy and champagne consumption, but a low beer and vodka consumption.</a:t>
            </a:r>
            <a:endParaRPr sz="1500">
              <a:solidFill>
                <a:srgbClr val="05192D"/>
              </a:solidFill>
              <a:highlight>
                <a:srgbClr val="FFFFFF"/>
              </a:highlight>
              <a:latin typeface="Times"/>
              <a:ea typeface="Times"/>
              <a:cs typeface="Times"/>
              <a:sym typeface="Times"/>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DC5FA"/>
                </a:solidFill>
                <a:highlight>
                  <a:srgbClr val="FFFFFF"/>
                </a:highlight>
                <a:latin typeface="Times"/>
                <a:ea typeface="Times"/>
                <a:cs typeface="Times"/>
                <a:sym typeface="Times"/>
              </a:rPr>
              <a:t>How does the sale of wine correlate with the sale of other drinks?</a:t>
            </a:r>
            <a:endParaRPr sz="3600">
              <a:solidFill>
                <a:srgbClr val="2DC5FA"/>
              </a:solidFill>
              <a:latin typeface="Times"/>
              <a:ea typeface="Times"/>
              <a:cs typeface="Times"/>
              <a:sym typeface="Times"/>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30"/>
          <p:cNvPicPr preferRelativeResize="0"/>
          <p:nvPr/>
        </p:nvPicPr>
        <p:blipFill>
          <a:blip r:embed="rId3">
            <a:alphaModFix/>
          </a:blip>
          <a:stretch>
            <a:fillRect/>
          </a:stretch>
        </p:blipFill>
        <p:spPr>
          <a:xfrm>
            <a:off x="551100" y="1152475"/>
            <a:ext cx="7909149" cy="335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rgbClr val="2DC5FA"/>
                </a:solidFill>
                <a:highlight>
                  <a:srgbClr val="FFFFFF"/>
                </a:highlight>
                <a:latin typeface="Times"/>
                <a:ea typeface="Times"/>
                <a:cs typeface="Times"/>
                <a:sym typeface="Times"/>
              </a:rPr>
              <a:t>Can we identify regions that show an overall similar alcohol consumption pattern over the years as Saint Petersburg?</a:t>
            </a:r>
            <a:endParaRPr sz="3500">
              <a:solidFill>
                <a:srgbClr val="2DC5FA"/>
              </a:solidFill>
              <a:latin typeface="Times"/>
              <a:ea typeface="Times"/>
              <a:cs typeface="Times"/>
              <a:sym typeface="Times"/>
            </a:endParaRPr>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0075AD"/>
                </a:solidFill>
                <a:highlight>
                  <a:srgbClr val="FFFFFF"/>
                </a:highlight>
                <a:uFill>
                  <a:noFill/>
                </a:uFill>
                <a:latin typeface="Times"/>
                <a:ea typeface="Times"/>
                <a:cs typeface="Times"/>
                <a:sym typeface="Times"/>
                <a:hlinkClick r:id="rId3">
                  <a:extLst>
                    <a:ext uri="{A12FA001-AC4F-418D-AE19-62706E023703}">
                      <ahyp:hlinkClr val="tx"/>
                    </a:ext>
                  </a:extLst>
                </a:hlinkClick>
              </a:rPr>
              <a:t>What is clustering</a:t>
            </a:r>
            <a:endParaRPr b="1" sz="1350">
              <a:solidFill>
                <a:srgbClr val="0075AD"/>
              </a:solidFill>
              <a:highlight>
                <a:srgbClr val="FFFFFF"/>
              </a:highlight>
              <a:latin typeface="Times"/>
              <a:ea typeface="Times"/>
              <a:cs typeface="Times"/>
              <a:sym typeface="Times"/>
            </a:endParaRPr>
          </a:p>
          <a:p>
            <a:pPr indent="0" lvl="0" marL="0" rtl="0" algn="l">
              <a:spcBef>
                <a:spcPts val="600"/>
              </a:spcBef>
              <a:spcAft>
                <a:spcPts val="0"/>
              </a:spcAft>
              <a:buNone/>
            </a:pPr>
            <a:r>
              <a:rPr lang="en" sz="1500">
                <a:solidFill>
                  <a:srgbClr val="05192D"/>
                </a:solidFill>
                <a:highlight>
                  <a:srgbClr val="FFFFFF"/>
                </a:highlight>
                <a:latin typeface="Times"/>
                <a:ea typeface="Times"/>
                <a:cs typeface="Times"/>
                <a:sym typeface="Times"/>
              </a:rPr>
              <a:t>Clustering is a type of unsupervised machine learning that divides data points into a number of groups such that the data points within a group are more similar to other data points within the group than data points in other groups.</a:t>
            </a:r>
            <a:endParaRPr sz="1500">
              <a:solidFill>
                <a:srgbClr val="05192D"/>
              </a:solidFill>
              <a:highlight>
                <a:srgbClr val="FFFFFF"/>
              </a:highlight>
              <a:latin typeface="Times"/>
              <a:ea typeface="Times"/>
              <a:cs typeface="Times"/>
              <a:sym typeface="Times"/>
            </a:endParaRPr>
          </a:p>
          <a:p>
            <a:pPr indent="0" lvl="0" marL="0" rtl="0" algn="l">
              <a:spcBef>
                <a:spcPts val="1200"/>
              </a:spcBef>
              <a:spcAft>
                <a:spcPts val="0"/>
              </a:spcAft>
              <a:buNone/>
            </a:pPr>
            <a:r>
              <a:rPr lang="en" sz="1500">
                <a:solidFill>
                  <a:srgbClr val="05192D"/>
                </a:solidFill>
                <a:highlight>
                  <a:srgbClr val="FFFFFF"/>
                </a:highlight>
                <a:latin typeface="Times"/>
                <a:ea typeface="Times"/>
                <a:cs typeface="Times"/>
                <a:sym typeface="Times"/>
              </a:rPr>
              <a:t>For the purpose of our project, we are going to use three methods of unsupervised learning.</a:t>
            </a:r>
            <a:endParaRPr sz="1500">
              <a:solidFill>
                <a:srgbClr val="05192D"/>
              </a:solidFill>
              <a:highlight>
                <a:srgbClr val="FFFFFF"/>
              </a:highlight>
              <a:latin typeface="Times"/>
              <a:ea typeface="Times"/>
              <a:cs typeface="Times"/>
              <a:sym typeface="Times"/>
            </a:endParaRPr>
          </a:p>
          <a:p>
            <a:pPr indent="-323850" lvl="0" marL="457200" rtl="0" algn="l">
              <a:spcBef>
                <a:spcPts val="1200"/>
              </a:spcBef>
              <a:spcAft>
                <a:spcPts val="0"/>
              </a:spcAft>
              <a:buClr>
                <a:srgbClr val="05192D"/>
              </a:buClr>
              <a:buSzPts val="1500"/>
              <a:buFont typeface="Times"/>
              <a:buAutoNum type="arabicPeriod"/>
            </a:pPr>
            <a:r>
              <a:rPr lang="en" sz="1500">
                <a:solidFill>
                  <a:srgbClr val="05192D"/>
                </a:solidFill>
                <a:highlight>
                  <a:srgbClr val="FFFFFF"/>
                </a:highlight>
                <a:latin typeface="Times"/>
                <a:ea typeface="Times"/>
                <a:cs typeface="Times"/>
                <a:sym typeface="Times"/>
              </a:rPr>
              <a:t>KMeans model</a:t>
            </a:r>
            <a:endParaRPr sz="1500">
              <a:solidFill>
                <a:srgbClr val="05192D"/>
              </a:solidFill>
              <a:highlight>
                <a:srgbClr val="FFFFFF"/>
              </a:highlight>
              <a:latin typeface="Times"/>
              <a:ea typeface="Times"/>
              <a:cs typeface="Times"/>
              <a:sym typeface="Times"/>
            </a:endParaRPr>
          </a:p>
          <a:p>
            <a:pPr indent="-323850" lvl="0" marL="457200" rtl="0" algn="l">
              <a:spcBef>
                <a:spcPts val="0"/>
              </a:spcBef>
              <a:spcAft>
                <a:spcPts val="0"/>
              </a:spcAft>
              <a:buClr>
                <a:srgbClr val="05192D"/>
              </a:buClr>
              <a:buSzPts val="1500"/>
              <a:buFont typeface="Times"/>
              <a:buAutoNum type="arabicPeriod"/>
            </a:pPr>
            <a:r>
              <a:rPr lang="en" sz="1500">
                <a:solidFill>
                  <a:srgbClr val="05192D"/>
                </a:solidFill>
                <a:highlight>
                  <a:srgbClr val="FFFFFF"/>
                </a:highlight>
                <a:latin typeface="Times"/>
                <a:ea typeface="Times"/>
                <a:cs typeface="Times"/>
                <a:sym typeface="Times"/>
              </a:rPr>
              <a:t>DBSCAN</a:t>
            </a:r>
            <a:endParaRPr sz="1500">
              <a:solidFill>
                <a:srgbClr val="05192D"/>
              </a:solidFill>
              <a:highlight>
                <a:srgbClr val="FFFFFF"/>
              </a:highlight>
              <a:latin typeface="Times"/>
              <a:ea typeface="Times"/>
              <a:cs typeface="Times"/>
              <a:sym typeface="Times"/>
            </a:endParaRPr>
          </a:p>
          <a:p>
            <a:pPr indent="-323850" lvl="0" marL="457200" rtl="0" algn="l">
              <a:spcBef>
                <a:spcPts val="0"/>
              </a:spcBef>
              <a:spcAft>
                <a:spcPts val="0"/>
              </a:spcAft>
              <a:buClr>
                <a:srgbClr val="05192D"/>
              </a:buClr>
              <a:buSzPts val="1500"/>
              <a:buFont typeface="Times"/>
              <a:buAutoNum type="arabicPeriod"/>
            </a:pPr>
            <a:r>
              <a:rPr lang="en" sz="1500">
                <a:solidFill>
                  <a:srgbClr val="05192D"/>
                </a:solidFill>
                <a:highlight>
                  <a:srgbClr val="FFFFFF"/>
                </a:highlight>
                <a:latin typeface="Times"/>
                <a:ea typeface="Times"/>
                <a:cs typeface="Times"/>
                <a:sym typeface="Times"/>
              </a:rPr>
              <a:t>Agglomerative Clustering</a:t>
            </a:r>
            <a:endParaRPr sz="1500">
              <a:solidFill>
                <a:srgbClr val="05192D"/>
              </a:solidFill>
              <a:highlight>
                <a:srgbClr val="FFFFFF"/>
              </a:highlight>
              <a:latin typeface="Times"/>
              <a:ea typeface="Times"/>
              <a:cs typeface="Times"/>
              <a:sym typeface="Times"/>
            </a:endParaRPr>
          </a:p>
          <a:p>
            <a:pPr indent="0" lvl="0" marL="0" rtl="0" algn="l">
              <a:spcBef>
                <a:spcPts val="1200"/>
              </a:spcBef>
              <a:spcAft>
                <a:spcPts val="0"/>
              </a:spcAft>
              <a:buClr>
                <a:schemeClr val="dk1"/>
              </a:buClr>
              <a:buSzPts val="1100"/>
              <a:buFont typeface="Arial"/>
              <a:buNone/>
            </a:pPr>
            <a:r>
              <a:t/>
            </a:r>
            <a:endParaRPr sz="1500">
              <a:solidFill>
                <a:srgbClr val="05192D"/>
              </a:solidFill>
              <a:highlight>
                <a:srgbClr val="FFFFFF"/>
              </a:highlight>
              <a:latin typeface="Times"/>
              <a:ea typeface="Times"/>
              <a:cs typeface="Times"/>
              <a:sym typeface="Times"/>
            </a:endParaRPr>
          </a:p>
          <a:p>
            <a:pPr indent="0" lvl="0" marL="0" rtl="0" algn="l">
              <a:spcBef>
                <a:spcPts val="1200"/>
              </a:spcBef>
              <a:spcAft>
                <a:spcPts val="0"/>
              </a:spcAft>
              <a:buNone/>
            </a:pPr>
            <a:r>
              <a:t/>
            </a:r>
            <a:endParaRPr sz="1200">
              <a:solidFill>
                <a:srgbClr val="05192D"/>
              </a:solidFill>
              <a:highlight>
                <a:srgbClr val="FFFFFF"/>
              </a:highlight>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2"/>
          <p:cNvSpPr txBox="1"/>
          <p:nvPr/>
        </p:nvSpPr>
        <p:spPr>
          <a:xfrm>
            <a:off x="395725" y="982900"/>
            <a:ext cx="4100400" cy="3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184" name="Google Shape;184;p32"/>
          <p:cNvSpPr txBox="1"/>
          <p:nvPr/>
        </p:nvSpPr>
        <p:spPr>
          <a:xfrm>
            <a:off x="561000"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KMeans: Elbow</a:t>
            </a:r>
            <a:endParaRPr b="1" sz="2300">
              <a:solidFill>
                <a:srgbClr val="2DC5FA"/>
              </a:solidFill>
              <a:latin typeface="Poppins"/>
              <a:ea typeface="Poppins"/>
              <a:cs typeface="Poppins"/>
              <a:sym typeface="Poppins"/>
            </a:endParaRPr>
          </a:p>
        </p:txBody>
      </p:sp>
      <p:pic>
        <p:nvPicPr>
          <p:cNvPr id="185" name="Google Shape;185;p32"/>
          <p:cNvPicPr preferRelativeResize="0"/>
          <p:nvPr/>
        </p:nvPicPr>
        <p:blipFill>
          <a:blip r:embed="rId4">
            <a:alphaModFix/>
          </a:blip>
          <a:stretch>
            <a:fillRect/>
          </a:stretch>
        </p:blipFill>
        <p:spPr>
          <a:xfrm>
            <a:off x="489874" y="857250"/>
            <a:ext cx="7735649" cy="3765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2630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Silhouette</a:t>
            </a:r>
            <a:r>
              <a:rPr lang="en"/>
              <a:t> coefficient : 0.618</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3"/>
          <p:cNvPicPr preferRelativeResize="0"/>
          <p:nvPr/>
        </p:nvPicPr>
        <p:blipFill>
          <a:blip r:embed="rId3">
            <a:alphaModFix/>
          </a:blip>
          <a:stretch>
            <a:fillRect/>
          </a:stretch>
        </p:blipFill>
        <p:spPr>
          <a:xfrm>
            <a:off x="263025" y="1245050"/>
            <a:ext cx="8617950" cy="376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Silhouette coefficient : 0.710</a:t>
            </a:r>
            <a:endParaRPr/>
          </a:p>
        </p:txBody>
      </p:sp>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34"/>
          <p:cNvPicPr preferRelativeResize="0"/>
          <p:nvPr/>
        </p:nvPicPr>
        <p:blipFill>
          <a:blip r:embed="rId3">
            <a:alphaModFix/>
          </a:blip>
          <a:stretch>
            <a:fillRect/>
          </a:stretch>
        </p:blipFill>
        <p:spPr>
          <a:xfrm>
            <a:off x="122475" y="1152475"/>
            <a:ext cx="8858250" cy="3858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Silhouette coefficient : 0.636</a:t>
            </a:r>
            <a:endParaRPr/>
          </a:p>
        </p:txBody>
      </p:sp>
      <p:sp>
        <p:nvSpPr>
          <p:cNvPr id="205" name="Google Shape;20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35"/>
          <p:cNvPicPr preferRelativeResize="0"/>
          <p:nvPr/>
        </p:nvPicPr>
        <p:blipFill>
          <a:blip r:embed="rId3">
            <a:alphaModFix/>
          </a:blip>
          <a:stretch>
            <a:fillRect/>
          </a:stretch>
        </p:blipFill>
        <p:spPr>
          <a:xfrm>
            <a:off x="311700" y="1152475"/>
            <a:ext cx="8520599" cy="3674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6"/>
          <p:cNvSpPr txBox="1"/>
          <p:nvPr/>
        </p:nvSpPr>
        <p:spPr>
          <a:xfrm>
            <a:off x="671250" y="922325"/>
            <a:ext cx="70746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Silhouette coefficient : 0.713</a:t>
            </a:r>
            <a:endParaRPr sz="1200">
              <a:solidFill>
                <a:srgbClr val="434343"/>
              </a:solidFill>
              <a:latin typeface="Poppins Medium"/>
              <a:ea typeface="Poppins Medium"/>
              <a:cs typeface="Poppins Medium"/>
              <a:sym typeface="Poppins Medium"/>
            </a:endParaRPr>
          </a:p>
        </p:txBody>
      </p:sp>
      <p:sp>
        <p:nvSpPr>
          <p:cNvPr id="212" name="Google Shape;212;p36"/>
          <p:cNvSpPr txBox="1"/>
          <p:nvPr/>
        </p:nvSpPr>
        <p:spPr>
          <a:xfrm>
            <a:off x="489575"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Times"/>
                <a:ea typeface="Times"/>
                <a:cs typeface="Times"/>
                <a:sym typeface="Times"/>
              </a:rPr>
              <a:t>DBSCAN</a:t>
            </a:r>
            <a:endParaRPr b="1" sz="2300">
              <a:solidFill>
                <a:srgbClr val="2DC5FA"/>
              </a:solidFill>
              <a:latin typeface="Times"/>
              <a:ea typeface="Times"/>
              <a:cs typeface="Times"/>
              <a:sym typeface="Times"/>
            </a:endParaRPr>
          </a:p>
        </p:txBody>
      </p:sp>
      <p:pic>
        <p:nvPicPr>
          <p:cNvPr id="213" name="Google Shape;213;p36"/>
          <p:cNvPicPr preferRelativeResize="0"/>
          <p:nvPr/>
        </p:nvPicPr>
        <p:blipFill>
          <a:blip r:embed="rId4">
            <a:alphaModFix/>
          </a:blip>
          <a:stretch>
            <a:fillRect/>
          </a:stretch>
        </p:blipFill>
        <p:spPr>
          <a:xfrm>
            <a:off x="591900" y="1568825"/>
            <a:ext cx="7388700" cy="3033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9"/>
          <p:cNvSpPr txBox="1"/>
          <p:nvPr/>
        </p:nvSpPr>
        <p:spPr>
          <a:xfrm>
            <a:off x="671250" y="922325"/>
            <a:ext cx="4658700" cy="3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434343"/>
              </a:solidFill>
              <a:latin typeface="Poppins"/>
              <a:ea typeface="Poppins"/>
              <a:cs typeface="Poppins"/>
              <a:sym typeface="Poppins"/>
            </a:endParaRPr>
          </a:p>
          <a:p>
            <a:pPr indent="0" lvl="0" marL="0" rtl="0" algn="l">
              <a:lnSpc>
                <a:spcPct val="150000"/>
              </a:lnSpc>
              <a:spcBef>
                <a:spcPts val="0"/>
              </a:spcBef>
              <a:spcAft>
                <a:spcPts val="0"/>
              </a:spcAft>
              <a:buNone/>
            </a:pPr>
            <a:r>
              <a:rPr lang="en" sz="1500">
                <a:solidFill>
                  <a:srgbClr val="434343"/>
                </a:solidFill>
                <a:latin typeface="Times"/>
                <a:ea typeface="Times"/>
                <a:cs typeface="Times"/>
                <a:sym typeface="Times"/>
              </a:rPr>
              <a:t>A </a:t>
            </a:r>
            <a:r>
              <a:rPr lang="en" sz="1500">
                <a:solidFill>
                  <a:srgbClr val="434343"/>
                </a:solidFill>
                <a:latin typeface="Times"/>
                <a:ea typeface="Times"/>
                <a:cs typeface="Times"/>
                <a:sym typeface="Times"/>
              </a:rPr>
              <a:t>company</a:t>
            </a:r>
            <a:r>
              <a:rPr lang="en" sz="1500">
                <a:solidFill>
                  <a:srgbClr val="434343"/>
                </a:solidFill>
                <a:latin typeface="Times"/>
                <a:ea typeface="Times"/>
                <a:cs typeface="Times"/>
                <a:sym typeface="Times"/>
              </a:rPr>
              <a:t> in Russia owns a chain of store that sells a variety of types of alcohol. The company recently ran a wine promotion in Saint Petersburg that was very successful. Due to the cost to the business, it </a:t>
            </a:r>
            <a:r>
              <a:rPr lang="en" sz="1500">
                <a:solidFill>
                  <a:srgbClr val="434343"/>
                </a:solidFill>
                <a:latin typeface="Times"/>
                <a:ea typeface="Times"/>
                <a:cs typeface="Times"/>
                <a:sym typeface="Times"/>
              </a:rPr>
              <a:t>isn't</a:t>
            </a:r>
            <a:r>
              <a:rPr lang="en" sz="1500">
                <a:solidFill>
                  <a:srgbClr val="434343"/>
                </a:solidFill>
                <a:latin typeface="Times"/>
                <a:ea typeface="Times"/>
                <a:cs typeface="Times"/>
                <a:sym typeface="Times"/>
              </a:rPr>
              <a:t> possible to run the promotion in all regions. The marketing team would like to target 10 regions that have similar buying habits to saint Petersburg where they would expect the promotion to be similarly successful.</a:t>
            </a:r>
            <a:endParaRPr sz="1500">
              <a:solidFill>
                <a:srgbClr val="434343"/>
              </a:solidFill>
              <a:latin typeface="Times"/>
              <a:ea typeface="Times"/>
              <a:cs typeface="Times"/>
              <a:sym typeface="Times"/>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98" name="Google Shape;98;p19"/>
          <p:cNvSpPr txBox="1"/>
          <p:nvPr/>
        </p:nvSpPr>
        <p:spPr>
          <a:xfrm>
            <a:off x="561000"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Times"/>
                <a:ea typeface="Times"/>
                <a:cs typeface="Times"/>
                <a:sym typeface="Times"/>
              </a:rPr>
              <a:t>Business case</a:t>
            </a:r>
            <a:endParaRPr b="1" sz="2300">
              <a:solidFill>
                <a:srgbClr val="2DC5FA"/>
              </a:solidFill>
              <a:latin typeface="Times"/>
              <a:ea typeface="Times"/>
              <a:cs typeface="Times"/>
              <a:sym typeface="Times"/>
            </a:endParaRPr>
          </a:p>
        </p:txBody>
      </p:sp>
      <p:pic>
        <p:nvPicPr>
          <p:cNvPr id="99" name="Google Shape;99;p19"/>
          <p:cNvPicPr preferRelativeResize="0"/>
          <p:nvPr/>
        </p:nvPicPr>
        <p:blipFill>
          <a:blip r:embed="rId4">
            <a:alphaModFix/>
          </a:blip>
          <a:stretch>
            <a:fillRect/>
          </a:stretch>
        </p:blipFill>
        <p:spPr>
          <a:xfrm>
            <a:off x="5329950" y="622525"/>
            <a:ext cx="3405825" cy="380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DC5FA"/>
                </a:solidFill>
                <a:latin typeface="Times"/>
                <a:ea typeface="Times"/>
                <a:cs typeface="Times"/>
                <a:sym typeface="Times"/>
              </a:rPr>
              <a:t>Agglomerative clustering</a:t>
            </a:r>
            <a:endParaRPr>
              <a:solidFill>
                <a:srgbClr val="2DC5FA"/>
              </a:solidFill>
              <a:latin typeface="Times"/>
              <a:ea typeface="Times"/>
              <a:cs typeface="Times"/>
              <a:sym typeface="Times"/>
            </a:endParaRPr>
          </a:p>
        </p:txBody>
      </p:sp>
      <p:sp>
        <p:nvSpPr>
          <p:cNvPr id="219" name="Google Shape;219;p37"/>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pic>
        <p:nvPicPr>
          <p:cNvPr id="220" name="Google Shape;220;p37"/>
          <p:cNvPicPr preferRelativeResize="0"/>
          <p:nvPr/>
        </p:nvPicPr>
        <p:blipFill>
          <a:blip r:embed="rId3">
            <a:alphaModFix/>
          </a:blip>
          <a:stretch>
            <a:fillRect/>
          </a:stretch>
        </p:blipFill>
        <p:spPr>
          <a:xfrm>
            <a:off x="311700" y="1152475"/>
            <a:ext cx="8520599" cy="3777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Silhouette coefficient : 0.640</a:t>
            </a:r>
            <a:endParaRPr/>
          </a:p>
        </p:txBody>
      </p:sp>
      <p:sp>
        <p:nvSpPr>
          <p:cNvPr id="226" name="Google Shape;22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7" name="Google Shape;227;p38"/>
          <p:cNvPicPr preferRelativeResize="0"/>
          <p:nvPr/>
        </p:nvPicPr>
        <p:blipFill>
          <a:blip r:embed="rId3">
            <a:alphaModFix/>
          </a:blip>
          <a:stretch>
            <a:fillRect/>
          </a:stretch>
        </p:blipFill>
        <p:spPr>
          <a:xfrm>
            <a:off x="311700" y="1245050"/>
            <a:ext cx="8577174" cy="3416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2DC5FA"/>
                </a:solidFill>
                <a:latin typeface="Times"/>
                <a:ea typeface="Times"/>
                <a:cs typeface="Times"/>
                <a:sym typeface="Times"/>
              </a:rPr>
              <a:t>Clusters Swarmplot</a:t>
            </a:r>
            <a:endParaRPr>
              <a:latin typeface="Times"/>
              <a:ea typeface="Times"/>
              <a:cs typeface="Times"/>
              <a:sym typeface="Times"/>
            </a:endParaRPr>
          </a:p>
        </p:txBody>
      </p:sp>
      <p:sp>
        <p:nvSpPr>
          <p:cNvPr id="233" name="Google Shape;23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190500" rtl="0" algn="l">
              <a:lnSpc>
                <a:spcPct val="140000"/>
              </a:lnSpc>
              <a:spcBef>
                <a:spcPts val="0"/>
              </a:spcBef>
              <a:spcAft>
                <a:spcPts val="0"/>
              </a:spcAft>
              <a:buClr>
                <a:schemeClr val="dk1"/>
              </a:buClr>
              <a:buSzPts val="1100"/>
              <a:buFont typeface="Arial"/>
              <a:buNone/>
            </a:pPr>
            <a:r>
              <a:t/>
            </a:r>
            <a:endParaRPr sz="1500">
              <a:solidFill>
                <a:srgbClr val="008ABC"/>
              </a:solidFill>
            </a:endParaRPr>
          </a:p>
          <a:p>
            <a:pPr indent="0" lvl="0" marL="0" rtl="0" algn="l">
              <a:lnSpc>
                <a:spcPct val="170000"/>
              </a:lnSpc>
              <a:spcBef>
                <a:spcPts val="600"/>
              </a:spcBef>
              <a:spcAft>
                <a:spcPts val="0"/>
              </a:spcAft>
              <a:buClr>
                <a:schemeClr val="dk1"/>
              </a:buClr>
              <a:buSzPts val="1100"/>
              <a:buFont typeface="Arial"/>
              <a:buNone/>
            </a:pPr>
            <a:r>
              <a:rPr lang="en" sz="1550">
                <a:solidFill>
                  <a:schemeClr val="dk1"/>
                </a:solidFill>
                <a:latin typeface="Times"/>
                <a:ea typeface="Times"/>
                <a:cs typeface="Times"/>
                <a:sym typeface="Times"/>
              </a:rPr>
              <a:t>Let's visualize our results using Swamplot using the DBSCAN labels.</a:t>
            </a:r>
            <a:endParaRPr sz="1550">
              <a:solidFill>
                <a:schemeClr val="dk1"/>
              </a:solidFill>
              <a:latin typeface="Times"/>
              <a:ea typeface="Times"/>
              <a:cs typeface="Times"/>
              <a:sym typeface="Times"/>
            </a:endParaRPr>
          </a:p>
          <a:p>
            <a:pPr indent="0" lvl="0" marL="279400" marR="279400" rtl="0" algn="l">
              <a:lnSpc>
                <a:spcPct val="170000"/>
              </a:lnSpc>
              <a:spcBef>
                <a:spcPts val="1200"/>
              </a:spcBef>
              <a:spcAft>
                <a:spcPts val="0"/>
              </a:spcAft>
              <a:buNone/>
            </a:pPr>
            <a:r>
              <a:rPr lang="en" sz="1550">
                <a:solidFill>
                  <a:schemeClr val="dk1"/>
                </a:solidFill>
                <a:latin typeface="Times"/>
                <a:ea typeface="Times"/>
                <a:cs typeface="Times"/>
                <a:sym typeface="Times"/>
              </a:rPr>
              <a:t>We can clearly see the Green has the highest average consumption in all drinks categories. They all are following similar rules of ranking and the blue is low.</a:t>
            </a:r>
            <a:endParaRPr sz="1550">
              <a:solidFill>
                <a:schemeClr val="dk1"/>
              </a:solidFill>
              <a:latin typeface="Times"/>
              <a:ea typeface="Times"/>
              <a:cs typeface="Times"/>
              <a:sym typeface="Times"/>
            </a:endParaRPr>
          </a:p>
          <a:p>
            <a:pPr indent="0" lvl="0" marL="279400" marR="279400" rtl="0" algn="l">
              <a:lnSpc>
                <a:spcPct val="170000"/>
              </a:lnSpc>
              <a:spcBef>
                <a:spcPts val="1200"/>
              </a:spcBef>
              <a:spcAft>
                <a:spcPts val="0"/>
              </a:spcAft>
              <a:buClr>
                <a:schemeClr val="dk1"/>
              </a:buClr>
              <a:buSzPts val="1100"/>
              <a:buFont typeface="Arial"/>
              <a:buNone/>
            </a:pPr>
            <a:r>
              <a:rPr lang="en" sz="1550">
                <a:solidFill>
                  <a:schemeClr val="dk1"/>
                </a:solidFill>
                <a:latin typeface="Times"/>
                <a:ea typeface="Times"/>
                <a:cs typeface="Times"/>
                <a:sym typeface="Times"/>
              </a:rPr>
              <a:t>We are going to use this to pick the top ten regions and products.</a:t>
            </a:r>
            <a:endParaRPr sz="1550">
              <a:solidFill>
                <a:schemeClr val="dk1"/>
              </a:solidFill>
              <a:latin typeface="Times"/>
              <a:ea typeface="Times"/>
              <a:cs typeface="Times"/>
              <a:sym typeface="Times"/>
            </a:endParaRPr>
          </a:p>
          <a:p>
            <a:pPr indent="0" lvl="0" marL="0" rtl="0" algn="l">
              <a:spcBef>
                <a:spcPts val="12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40"/>
          <p:cNvPicPr preferRelativeResize="0"/>
          <p:nvPr/>
        </p:nvPicPr>
        <p:blipFill>
          <a:blip r:embed="rId3">
            <a:alphaModFix/>
          </a:blip>
          <a:stretch>
            <a:fillRect/>
          </a:stretch>
        </p:blipFill>
        <p:spPr>
          <a:xfrm>
            <a:off x="224525" y="489850"/>
            <a:ext cx="8654124" cy="4449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1"/>
          <p:cNvSpPr txBox="1"/>
          <p:nvPr/>
        </p:nvSpPr>
        <p:spPr>
          <a:xfrm>
            <a:off x="671250" y="922325"/>
            <a:ext cx="6676500" cy="3348900"/>
          </a:xfrm>
          <a:prstGeom prst="rect">
            <a:avLst/>
          </a:prstGeom>
          <a:noFill/>
          <a:ln>
            <a:noFill/>
          </a:ln>
        </p:spPr>
        <p:txBody>
          <a:bodyPr anchorCtr="0" anchor="t" bIns="91425" lIns="91425" spcFirstLastPara="1" rIns="91425" wrap="square" tIns="91425">
            <a:noAutofit/>
          </a:bodyPr>
          <a:lstStyle/>
          <a:p>
            <a:pPr indent="0" lvl="0" marL="190500" marR="190500" rtl="0" algn="l">
              <a:lnSpc>
                <a:spcPct val="140000"/>
              </a:lnSpc>
              <a:spcBef>
                <a:spcPts val="0"/>
              </a:spcBef>
              <a:spcAft>
                <a:spcPts val="0"/>
              </a:spcAft>
              <a:buClr>
                <a:schemeClr val="dk1"/>
              </a:buClr>
              <a:buSzPts val="1100"/>
              <a:buFont typeface="Arial"/>
              <a:buNone/>
            </a:pPr>
            <a:r>
              <a:rPr lang="en" sz="1800">
                <a:solidFill>
                  <a:schemeClr val="dk1"/>
                </a:solidFill>
                <a:latin typeface="Times"/>
                <a:ea typeface="Times"/>
                <a:cs typeface="Times"/>
                <a:sym typeface="Times"/>
              </a:rPr>
              <a:t>Categorizing Clusters</a:t>
            </a:r>
            <a:endParaRPr sz="1800">
              <a:solidFill>
                <a:srgbClr val="008ABC"/>
              </a:solidFill>
              <a:latin typeface="Times"/>
              <a:ea typeface="Times"/>
              <a:cs typeface="Times"/>
              <a:sym typeface="Times"/>
            </a:endParaRPr>
          </a:p>
          <a:p>
            <a:pPr indent="0" lvl="0" marL="0" rtl="0" algn="l">
              <a:lnSpc>
                <a:spcPct val="170000"/>
              </a:lnSpc>
              <a:spcBef>
                <a:spcPts val="600"/>
              </a:spcBef>
              <a:spcAft>
                <a:spcPts val="0"/>
              </a:spcAft>
              <a:buClr>
                <a:schemeClr val="dk1"/>
              </a:buClr>
              <a:buSzPts val="1100"/>
              <a:buFont typeface="Arial"/>
              <a:buNone/>
            </a:pPr>
            <a:r>
              <a:rPr lang="en" sz="1550">
                <a:solidFill>
                  <a:schemeClr val="dk1"/>
                </a:solidFill>
                <a:latin typeface="Times"/>
                <a:ea typeface="Times"/>
                <a:cs typeface="Times"/>
                <a:sym typeface="Times"/>
              </a:rPr>
              <a:t>It's time to add both the Kmeans cluster, Hierarchical cluster and DBSCAN into our main database.</a:t>
            </a:r>
            <a:endParaRPr sz="1550">
              <a:solidFill>
                <a:schemeClr val="dk1"/>
              </a:solidFill>
              <a:latin typeface="Times"/>
              <a:ea typeface="Times"/>
              <a:cs typeface="Times"/>
              <a:sym typeface="Times"/>
            </a:endParaRPr>
          </a:p>
          <a:p>
            <a:pPr indent="-323850" lvl="0" marL="457200" rtl="0" algn="l">
              <a:lnSpc>
                <a:spcPct val="115000"/>
              </a:lnSpc>
              <a:spcBef>
                <a:spcPts val="1200"/>
              </a:spcBef>
              <a:spcAft>
                <a:spcPts val="0"/>
              </a:spcAft>
              <a:buClr>
                <a:schemeClr val="dk1"/>
              </a:buClr>
              <a:buSzPts val="1500"/>
              <a:buFont typeface="Times"/>
              <a:buAutoNum type="arabicPeriod"/>
            </a:pPr>
            <a:r>
              <a:rPr lang="en" sz="1500">
                <a:solidFill>
                  <a:schemeClr val="dk1"/>
                </a:solidFill>
                <a:latin typeface="Times"/>
                <a:ea typeface="Times"/>
                <a:cs typeface="Times"/>
                <a:sym typeface="Times"/>
              </a:rPr>
              <a:t>Creating a new column "Labels_KM", “labels_agg” and “Labels_DBSCAN”</a:t>
            </a:r>
            <a:endParaRPr sz="1500">
              <a:solidFill>
                <a:schemeClr val="dk1"/>
              </a:solidFill>
              <a:latin typeface="Times"/>
              <a:ea typeface="Times"/>
              <a:cs typeface="Times"/>
              <a:sym typeface="Times"/>
            </a:endParaRPr>
          </a:p>
          <a:p>
            <a:pPr indent="-323850" lvl="0" marL="457200" rtl="0" algn="l">
              <a:lnSpc>
                <a:spcPct val="115000"/>
              </a:lnSpc>
              <a:spcBef>
                <a:spcPts val="0"/>
              </a:spcBef>
              <a:spcAft>
                <a:spcPts val="0"/>
              </a:spcAft>
              <a:buClr>
                <a:schemeClr val="dk1"/>
              </a:buClr>
              <a:buSzPts val="1500"/>
              <a:buFont typeface="Times"/>
              <a:buAutoNum type="arabicPeriod"/>
            </a:pPr>
            <a:r>
              <a:rPr lang="en" sz="1500">
                <a:solidFill>
                  <a:schemeClr val="dk1"/>
                </a:solidFill>
                <a:latin typeface="Times"/>
                <a:ea typeface="Times"/>
                <a:cs typeface="Times"/>
                <a:sym typeface="Times"/>
              </a:rPr>
              <a:t>Create a new column "Total_Drinks" and add total drinks values.</a:t>
            </a:r>
            <a:endParaRPr sz="1500">
              <a:solidFill>
                <a:schemeClr val="dk1"/>
              </a:solidFill>
              <a:latin typeface="Times"/>
              <a:ea typeface="Times"/>
              <a:cs typeface="Times"/>
              <a:sym typeface="Times"/>
            </a:endParaRPr>
          </a:p>
          <a:p>
            <a:pPr indent="-323850" lvl="0" marL="457200" rtl="0" algn="l">
              <a:lnSpc>
                <a:spcPct val="115000"/>
              </a:lnSpc>
              <a:spcBef>
                <a:spcPts val="0"/>
              </a:spcBef>
              <a:spcAft>
                <a:spcPts val="0"/>
              </a:spcAft>
              <a:buClr>
                <a:schemeClr val="dk1"/>
              </a:buClr>
              <a:buSzPts val="1500"/>
              <a:buFont typeface="Times"/>
              <a:buAutoNum type="arabicPeriod"/>
            </a:pPr>
            <a:r>
              <a:rPr lang="en" sz="1500">
                <a:solidFill>
                  <a:schemeClr val="dk1"/>
                </a:solidFill>
                <a:latin typeface="Times"/>
                <a:ea typeface="Times"/>
                <a:cs typeface="Times"/>
                <a:sym typeface="Times"/>
              </a:rPr>
              <a:t>Renaming numerical values to categories based on popularity.</a:t>
            </a:r>
            <a:endParaRPr sz="1500">
              <a:solidFill>
                <a:schemeClr val="dk1"/>
              </a:solidFill>
              <a:latin typeface="Times"/>
              <a:ea typeface="Times"/>
              <a:cs typeface="Times"/>
              <a:sym typeface="Times"/>
            </a:endParaRPr>
          </a:p>
          <a:p>
            <a:pPr indent="-323850" lvl="0" marL="457200" rtl="0" algn="l">
              <a:lnSpc>
                <a:spcPct val="115000"/>
              </a:lnSpc>
              <a:spcBef>
                <a:spcPts val="0"/>
              </a:spcBef>
              <a:spcAft>
                <a:spcPts val="0"/>
              </a:spcAft>
              <a:buClr>
                <a:schemeClr val="dk1"/>
              </a:buClr>
              <a:buSzPts val="1500"/>
              <a:buFont typeface="Times"/>
              <a:buAutoNum type="arabicPeriod"/>
            </a:pPr>
            <a:r>
              <a:rPr lang="en" sz="1500">
                <a:solidFill>
                  <a:schemeClr val="dk1"/>
                </a:solidFill>
                <a:latin typeface="Times"/>
                <a:ea typeface="Times"/>
                <a:cs typeface="Times"/>
                <a:sym typeface="Times"/>
              </a:rPr>
              <a:t>Filtering out to see top 10 values based on </a:t>
            </a:r>
            <a:r>
              <a:rPr lang="en" sz="1500">
                <a:solidFill>
                  <a:schemeClr val="dk1"/>
                </a:solidFill>
                <a:latin typeface="Times"/>
                <a:ea typeface="Times"/>
                <a:cs typeface="Times"/>
                <a:sym typeface="Times"/>
              </a:rPr>
              <a:t>Labels_DBSCAN</a:t>
            </a:r>
            <a:r>
              <a:rPr lang="en" sz="1500">
                <a:solidFill>
                  <a:schemeClr val="dk1"/>
                </a:solidFill>
                <a:latin typeface="Times"/>
                <a:ea typeface="Times"/>
                <a:cs typeface="Times"/>
                <a:sym typeface="Times"/>
              </a:rPr>
              <a:t>.</a:t>
            </a:r>
            <a:endParaRPr sz="1500">
              <a:solidFill>
                <a:schemeClr val="dk1"/>
              </a:solidFill>
              <a:latin typeface="Times"/>
              <a:ea typeface="Times"/>
              <a:cs typeface="Times"/>
              <a:sym typeface="Times"/>
            </a:endParaRPr>
          </a:p>
          <a:p>
            <a:pPr indent="0" lvl="0" marL="279400" marR="279400" rtl="0" algn="l">
              <a:lnSpc>
                <a:spcPct val="170000"/>
              </a:lnSpc>
              <a:spcBef>
                <a:spcPts val="1500"/>
              </a:spcBef>
              <a:spcAft>
                <a:spcPts val="1200"/>
              </a:spcAft>
              <a:buClr>
                <a:schemeClr val="dk1"/>
              </a:buClr>
              <a:buSzPts val="1100"/>
              <a:buFont typeface="Arial"/>
              <a:buNone/>
            </a:pPr>
            <a:r>
              <a:t/>
            </a:r>
            <a:endParaRPr sz="1500">
              <a:solidFill>
                <a:schemeClr val="dk1"/>
              </a:solidFill>
            </a:endParaRPr>
          </a:p>
        </p:txBody>
      </p:sp>
      <p:sp>
        <p:nvSpPr>
          <p:cNvPr id="246" name="Google Shape;246;p41"/>
          <p:cNvSpPr txBox="1"/>
          <p:nvPr/>
        </p:nvSpPr>
        <p:spPr>
          <a:xfrm>
            <a:off x="499775"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Times"/>
                <a:ea typeface="Times"/>
                <a:cs typeface="Times"/>
                <a:sym typeface="Times"/>
              </a:rPr>
              <a:t>Main results</a:t>
            </a:r>
            <a:endParaRPr b="1" sz="2300">
              <a:solidFill>
                <a:srgbClr val="2DC5FA"/>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42"/>
          <p:cNvPicPr preferRelativeResize="0"/>
          <p:nvPr/>
        </p:nvPicPr>
        <p:blipFill>
          <a:blip r:embed="rId3">
            <a:alphaModFix/>
          </a:blip>
          <a:stretch>
            <a:fillRect/>
          </a:stretch>
        </p:blipFill>
        <p:spPr>
          <a:xfrm>
            <a:off x="102050" y="51025"/>
            <a:ext cx="9041950" cy="4949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DC5FA"/>
                </a:solidFill>
                <a:latin typeface="Times"/>
                <a:ea typeface="Times"/>
                <a:cs typeface="Times"/>
                <a:sym typeface="Times"/>
              </a:rPr>
              <a:t>Results</a:t>
            </a:r>
            <a:endParaRPr>
              <a:solidFill>
                <a:srgbClr val="2DC5FA"/>
              </a:solidFill>
              <a:latin typeface="Times"/>
              <a:ea typeface="Times"/>
              <a:cs typeface="Times"/>
              <a:sym typeface="Times"/>
            </a:endParaRPr>
          </a:p>
        </p:txBody>
      </p:sp>
      <p:sp>
        <p:nvSpPr>
          <p:cNvPr id="259" name="Google Shape;25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90500" marR="190500" rtl="0" algn="l">
              <a:lnSpc>
                <a:spcPct val="14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70000"/>
              </a:lnSpc>
              <a:spcBef>
                <a:spcPts val="600"/>
              </a:spcBef>
              <a:spcAft>
                <a:spcPts val="0"/>
              </a:spcAft>
              <a:buClr>
                <a:schemeClr val="dk1"/>
              </a:buClr>
              <a:buSzPts val="1100"/>
              <a:buFont typeface="Arial"/>
              <a:buNone/>
            </a:pPr>
            <a:r>
              <a:rPr lang="en" sz="1550">
                <a:solidFill>
                  <a:schemeClr val="dk1"/>
                </a:solidFill>
                <a:latin typeface="Times"/>
                <a:ea typeface="Times"/>
                <a:cs typeface="Times"/>
                <a:sym typeface="Times"/>
              </a:rPr>
              <a:t>We have finally spotted 10 regions similar to Saint Petersburg for promoting launching new marketing comparing. We have selected the cluster which is "High" on the Kmean ,DBSCAN and  Herarchery cluster, then sort values on "Total_alc" to get Top ten regions for the campaign.</a:t>
            </a:r>
            <a:endParaRPr sz="1550">
              <a:solidFill>
                <a:schemeClr val="dk1"/>
              </a:solidFill>
              <a:latin typeface="Times"/>
              <a:ea typeface="Times"/>
              <a:cs typeface="Times"/>
              <a:sym typeface="Times"/>
            </a:endParaRPr>
          </a:p>
          <a:p>
            <a:pPr indent="0" lvl="0" marL="0" rtl="0" algn="l">
              <a:spcBef>
                <a:spcPts val="12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4"/>
          <p:cNvSpPr txBox="1"/>
          <p:nvPr/>
        </p:nvSpPr>
        <p:spPr>
          <a:xfrm>
            <a:off x="671250" y="922325"/>
            <a:ext cx="4658700" cy="3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265" name="Google Shape;265;p44"/>
          <p:cNvSpPr txBox="1"/>
          <p:nvPr/>
        </p:nvSpPr>
        <p:spPr>
          <a:xfrm>
            <a:off x="5707900" y="2077650"/>
            <a:ext cx="26001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2DC5FA"/>
                </a:solidFill>
                <a:latin typeface="Poppins"/>
                <a:ea typeface="Poppins"/>
                <a:cs typeface="Poppins"/>
                <a:sym typeface="Poppins"/>
              </a:rPr>
              <a:t>Questions?</a:t>
            </a:r>
            <a:endParaRPr b="1" sz="2300">
              <a:solidFill>
                <a:srgbClr val="2DC5FA"/>
              </a:solidFill>
              <a:latin typeface="Poppins"/>
              <a:ea typeface="Poppins"/>
              <a:cs typeface="Poppins"/>
              <a:sym typeface="Poppins"/>
            </a:endParaRPr>
          </a:p>
          <a:p>
            <a:pPr indent="0" lvl="0" marL="0" rtl="0" algn="l">
              <a:lnSpc>
                <a:spcPct val="100000"/>
              </a:lnSpc>
              <a:spcBef>
                <a:spcPts val="1600"/>
              </a:spcBef>
              <a:spcAft>
                <a:spcPts val="1600"/>
              </a:spcAft>
              <a:buNone/>
            </a:pPr>
            <a:r>
              <a:rPr b="1" lang="en" sz="2300">
                <a:solidFill>
                  <a:srgbClr val="2DC5FA"/>
                </a:solidFill>
                <a:latin typeface="Poppins"/>
                <a:ea typeface="Poppins"/>
                <a:cs typeface="Poppins"/>
                <a:sym typeface="Poppins"/>
              </a:rPr>
              <a:t>CHEERS</a:t>
            </a:r>
            <a:endParaRPr b="1" sz="2300">
              <a:solidFill>
                <a:srgbClr val="2DC5FA"/>
              </a:solidFill>
              <a:latin typeface="Poppins"/>
              <a:ea typeface="Poppins"/>
              <a:cs typeface="Poppins"/>
              <a:sym typeface="Poppins"/>
            </a:endParaRPr>
          </a:p>
        </p:txBody>
      </p:sp>
      <p:pic>
        <p:nvPicPr>
          <p:cNvPr id="266" name="Google Shape;266;p44"/>
          <p:cNvPicPr preferRelativeResize="0"/>
          <p:nvPr/>
        </p:nvPicPr>
        <p:blipFill>
          <a:blip r:embed="rId4">
            <a:alphaModFix/>
          </a:blip>
          <a:stretch>
            <a:fillRect/>
          </a:stretch>
        </p:blipFill>
        <p:spPr>
          <a:xfrm>
            <a:off x="1247125" y="922325"/>
            <a:ext cx="4396170" cy="328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0"/>
          <p:cNvSpPr txBox="1"/>
          <p:nvPr/>
        </p:nvSpPr>
        <p:spPr>
          <a:xfrm>
            <a:off x="671250" y="922325"/>
            <a:ext cx="3737400" cy="377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550">
                <a:solidFill>
                  <a:schemeClr val="dk1"/>
                </a:solidFill>
                <a:highlight>
                  <a:srgbClr val="FFFFFF"/>
                </a:highlight>
                <a:latin typeface="Times"/>
                <a:ea typeface="Times"/>
                <a:cs typeface="Times"/>
                <a:sym typeface="Times"/>
              </a:rPr>
              <a:t>Here's the plan of analysis to implement this approach:</a:t>
            </a:r>
            <a:endParaRPr sz="1550">
              <a:solidFill>
                <a:schemeClr val="dk1"/>
              </a:solidFill>
              <a:highlight>
                <a:srgbClr val="FFFFFF"/>
              </a:highlight>
              <a:latin typeface="Times"/>
              <a:ea typeface="Times"/>
              <a:cs typeface="Times"/>
              <a:sym typeface="Times"/>
            </a:endParaRPr>
          </a:p>
          <a:p>
            <a:pPr indent="-327025" lvl="0" marL="457200" rtl="0" algn="l">
              <a:lnSpc>
                <a:spcPct val="150000"/>
              </a:lnSpc>
              <a:spcBef>
                <a:spcPts val="110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Data importation and cleaning</a:t>
            </a:r>
            <a:endParaRPr sz="1550">
              <a:solidFill>
                <a:schemeClr val="dk1"/>
              </a:solidFill>
              <a:highlight>
                <a:srgbClr val="FFFFFF"/>
              </a:highlight>
              <a:latin typeface="Times"/>
              <a:ea typeface="Times"/>
              <a:cs typeface="Times"/>
              <a:sym typeface="Times"/>
            </a:endParaRPr>
          </a:p>
          <a:p>
            <a:pPr indent="-327025" lvl="0" marL="457200" rtl="0" algn="l">
              <a:lnSpc>
                <a:spcPct val="150000"/>
              </a:lnSpc>
              <a:spcBef>
                <a:spcPts val="0"/>
              </a:spcBef>
              <a:spcAft>
                <a:spcPts val="0"/>
              </a:spcAft>
              <a:buClr>
                <a:schemeClr val="dk1"/>
              </a:buClr>
              <a:buSzPts val="1550"/>
              <a:buFont typeface="Times"/>
              <a:buChar char="●"/>
            </a:pPr>
            <a:r>
              <a:rPr lang="en" sz="1550">
                <a:solidFill>
                  <a:schemeClr val="dk1"/>
                </a:solidFill>
                <a:highlight>
                  <a:schemeClr val="lt1"/>
                </a:highlight>
                <a:latin typeface="Times"/>
                <a:ea typeface="Times"/>
                <a:cs typeface="Times"/>
                <a:sym typeface="Times"/>
              </a:rPr>
              <a:t>Exploratory Data Analysis (EDA) .</a:t>
            </a:r>
            <a:endParaRPr sz="1550">
              <a:solidFill>
                <a:schemeClr val="dk1"/>
              </a:solidFill>
              <a:highlight>
                <a:srgbClr val="FFFFFF"/>
              </a:highlight>
              <a:latin typeface="Times"/>
              <a:ea typeface="Times"/>
              <a:cs typeface="Times"/>
              <a:sym typeface="Times"/>
            </a:endParaRPr>
          </a:p>
          <a:p>
            <a:pPr indent="-327025" lvl="0" marL="457200" rtl="0" algn="l">
              <a:lnSpc>
                <a:spcPct val="150000"/>
              </a:lnSpc>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Selecting and engineering the clustering variables (features).</a:t>
            </a:r>
            <a:endParaRPr sz="1550">
              <a:solidFill>
                <a:schemeClr val="dk1"/>
              </a:solidFill>
              <a:highlight>
                <a:srgbClr val="FFFFFF"/>
              </a:highlight>
              <a:latin typeface="Times"/>
              <a:ea typeface="Times"/>
              <a:cs typeface="Times"/>
              <a:sym typeface="Times"/>
            </a:endParaRPr>
          </a:p>
          <a:p>
            <a:pPr indent="-327025" lvl="0" marL="457200" rtl="0" algn="l">
              <a:lnSpc>
                <a:spcPct val="150000"/>
              </a:lnSpc>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Implementing clustering .</a:t>
            </a:r>
            <a:endParaRPr sz="1550">
              <a:solidFill>
                <a:schemeClr val="dk1"/>
              </a:solidFill>
              <a:highlight>
                <a:srgbClr val="FFFFFF"/>
              </a:highlight>
              <a:latin typeface="Times"/>
              <a:ea typeface="Times"/>
              <a:cs typeface="Times"/>
              <a:sym typeface="Times"/>
            </a:endParaRPr>
          </a:p>
          <a:p>
            <a:pPr indent="-327025" lvl="0" marL="457200" rtl="0" algn="l">
              <a:lnSpc>
                <a:spcPct val="150000"/>
              </a:lnSpc>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Ranking the regions from the same cluster as Saint Petersburg .</a:t>
            </a:r>
            <a:endParaRPr sz="1550">
              <a:solidFill>
                <a:schemeClr val="dk1"/>
              </a:solidFill>
              <a:highlight>
                <a:srgbClr val="FFFFFF"/>
              </a:highlight>
              <a:latin typeface="Times"/>
              <a:ea typeface="Times"/>
              <a:cs typeface="Times"/>
              <a:sym typeface="Times"/>
            </a:endParaRPr>
          </a:p>
        </p:txBody>
      </p:sp>
      <p:sp>
        <p:nvSpPr>
          <p:cNvPr id="105" name="Google Shape;105;p20"/>
          <p:cNvSpPr txBox="1"/>
          <p:nvPr/>
        </p:nvSpPr>
        <p:spPr>
          <a:xfrm>
            <a:off x="561000"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Plan </a:t>
            </a:r>
            <a:endParaRPr b="1" sz="2300">
              <a:solidFill>
                <a:srgbClr val="2DC5FA"/>
              </a:solidFill>
              <a:latin typeface="Poppins"/>
              <a:ea typeface="Poppins"/>
              <a:cs typeface="Poppins"/>
              <a:sym typeface="Poppins"/>
            </a:endParaRPr>
          </a:p>
        </p:txBody>
      </p:sp>
      <p:sp>
        <p:nvSpPr>
          <p:cNvPr id="106" name="Google Shape;106;p20"/>
          <p:cNvSpPr txBox="1"/>
          <p:nvPr/>
        </p:nvSpPr>
        <p:spPr>
          <a:xfrm>
            <a:off x="5316000" y="634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4260300" cy="3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Times"/>
                <a:ea typeface="Times"/>
                <a:cs typeface="Times"/>
                <a:sym typeface="Times"/>
              </a:rPr>
              <a:t>About Data</a:t>
            </a:r>
            <a:endParaRPr b="1" sz="2300">
              <a:latin typeface="Times"/>
              <a:ea typeface="Times"/>
              <a:cs typeface="Times"/>
              <a:sym typeface="Times"/>
            </a:endParaRPr>
          </a:p>
          <a:p>
            <a:pPr indent="0" lvl="0" marL="0" rtl="0" algn="l">
              <a:spcBef>
                <a:spcPts val="1600"/>
              </a:spcBef>
              <a:spcAft>
                <a:spcPts val="0"/>
              </a:spcAft>
              <a:buNone/>
            </a:pPr>
            <a:r>
              <a:rPr lang="en" sz="1550">
                <a:highlight>
                  <a:srgbClr val="FFFFFF"/>
                </a:highlight>
                <a:latin typeface="Times"/>
                <a:ea typeface="Times"/>
                <a:cs typeface="Times"/>
                <a:sym typeface="Times"/>
              </a:rPr>
              <a:t>The dataset contains historical sales volumes per capita for several different alcoholic drinks types from 1998 - 2006.</a:t>
            </a:r>
            <a:endParaRPr sz="2000">
              <a:latin typeface="Times"/>
              <a:ea typeface="Times"/>
              <a:cs typeface="Times"/>
              <a:sym typeface="Times"/>
            </a:endParaRPr>
          </a:p>
          <a:p>
            <a:pPr indent="0" lvl="0" marL="0" rtl="0" algn="l">
              <a:spcBef>
                <a:spcPts val="1600"/>
              </a:spcBef>
              <a:spcAft>
                <a:spcPts val="0"/>
              </a:spcAft>
              <a:buNone/>
            </a:pPr>
            <a:r>
              <a:rPr lang="en" sz="1600">
                <a:latin typeface="Times"/>
                <a:ea typeface="Times"/>
                <a:cs typeface="Times"/>
                <a:sym typeface="Times"/>
              </a:rPr>
              <a:t>The data set was goten from kaggle and scrapped from ЕМИСС (UIISS) - Unified interdepartmental information and statistical system.</a:t>
            </a:r>
            <a:endParaRPr sz="1600">
              <a:latin typeface="Times"/>
              <a:ea typeface="Times"/>
              <a:cs typeface="Times"/>
              <a:sym typeface="Times"/>
            </a:endParaRPr>
          </a:p>
          <a:p>
            <a:pPr indent="0" lvl="0" marL="0" rtl="0" algn="l">
              <a:spcBef>
                <a:spcPts val="1600"/>
              </a:spcBef>
              <a:spcAft>
                <a:spcPts val="1600"/>
              </a:spcAft>
              <a:buClr>
                <a:schemeClr val="dk1"/>
              </a:buClr>
              <a:buSzPts val="1100"/>
              <a:buFont typeface="Arial"/>
              <a:buNone/>
            </a:pPr>
            <a:r>
              <a:rPr lang="en" sz="1100" u="sng">
                <a:solidFill>
                  <a:schemeClr val="hlink"/>
                </a:solidFill>
                <a:hlinkClick r:id="rId3"/>
              </a:rPr>
              <a:t>Single Interdepartmental Information and Statistical System (SIISS) (tadviser.com)</a:t>
            </a:r>
            <a:endParaRPr sz="1600">
              <a:latin typeface="Times"/>
              <a:ea typeface="Times"/>
              <a:cs typeface="Times"/>
              <a:sym typeface="Times"/>
            </a:endParaRPr>
          </a:p>
        </p:txBody>
      </p:sp>
      <p:sp>
        <p:nvSpPr>
          <p:cNvPr id="112" name="Google Shape;112;p21"/>
          <p:cNvSpPr txBox="1"/>
          <p:nvPr>
            <p:ph idx="1" type="body"/>
          </p:nvPr>
        </p:nvSpPr>
        <p:spPr>
          <a:xfrm>
            <a:off x="4439325" y="172550"/>
            <a:ext cx="4321500" cy="4695300"/>
          </a:xfrm>
          <a:prstGeom prst="rect">
            <a:avLst/>
          </a:prstGeom>
        </p:spPr>
        <p:txBody>
          <a:bodyPr anchorCtr="0" anchor="t" bIns="91425" lIns="91425" spcFirstLastPara="1" rIns="91425" wrap="square" tIns="91425">
            <a:noAutofit/>
          </a:bodyPr>
          <a:lstStyle/>
          <a:p>
            <a:pPr indent="0" lvl="0" marL="76200" rtl="0" algn="l">
              <a:spcBef>
                <a:spcPts val="1400"/>
              </a:spcBef>
              <a:spcAft>
                <a:spcPts val="0"/>
              </a:spcAft>
              <a:buClr>
                <a:schemeClr val="dk1"/>
              </a:buClr>
              <a:buSzPts val="1100"/>
              <a:buFont typeface="Arial"/>
              <a:buNone/>
            </a:pPr>
            <a:r>
              <a:rPr b="1" lang="en" sz="2300">
                <a:solidFill>
                  <a:srgbClr val="2DC5FA"/>
                </a:solidFill>
                <a:latin typeface="Times"/>
                <a:ea typeface="Times"/>
                <a:cs typeface="Times"/>
                <a:sym typeface="Times"/>
              </a:rPr>
              <a:t>Meta</a:t>
            </a:r>
            <a:r>
              <a:rPr b="1" lang="en" sz="2300">
                <a:solidFill>
                  <a:srgbClr val="2DC5FA"/>
                </a:solidFill>
                <a:latin typeface="Times"/>
                <a:ea typeface="Times"/>
                <a:cs typeface="Times"/>
                <a:sym typeface="Times"/>
              </a:rPr>
              <a:t> Data</a:t>
            </a:r>
            <a:endParaRPr b="1" sz="1300">
              <a:solidFill>
                <a:schemeClr val="hlink"/>
              </a:solidFill>
              <a:highlight>
                <a:srgbClr val="FFFFFF"/>
              </a:highlight>
              <a:latin typeface="Times"/>
              <a:ea typeface="Times"/>
              <a:cs typeface="Times"/>
              <a:sym typeface="Times"/>
            </a:endParaRPr>
          </a:p>
          <a:p>
            <a:pPr indent="-327025" lvl="0" marL="457200" rtl="0" algn="l">
              <a:spcBef>
                <a:spcPts val="110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"year" - year (1998-2016)</a:t>
            </a:r>
            <a:endParaRPr sz="1550">
              <a:solidFill>
                <a:schemeClr val="dk1"/>
              </a:solidFill>
              <a:highlight>
                <a:srgbClr val="FFFFFF"/>
              </a:highlight>
              <a:latin typeface="Times"/>
              <a:ea typeface="Times"/>
              <a:cs typeface="Times"/>
              <a:sym typeface="Times"/>
            </a:endParaRPr>
          </a:p>
          <a:p>
            <a:pPr indent="-327025" lvl="0" marL="457200" rtl="0" algn="l">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"region" - name of a federal subject of Russia. It could be oblast, republic, krai, autonomous okrug, federal city and a single autonomous oblast</a:t>
            </a:r>
            <a:endParaRPr sz="1550">
              <a:solidFill>
                <a:schemeClr val="dk1"/>
              </a:solidFill>
              <a:highlight>
                <a:srgbClr val="FFFFFF"/>
              </a:highlight>
              <a:latin typeface="Times"/>
              <a:ea typeface="Times"/>
              <a:cs typeface="Times"/>
              <a:sym typeface="Times"/>
            </a:endParaRPr>
          </a:p>
          <a:p>
            <a:pPr indent="-327025" lvl="0" marL="457200" rtl="0" algn="l">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"wine" - sale of wine in litres by year per capita</a:t>
            </a:r>
            <a:endParaRPr sz="1550">
              <a:solidFill>
                <a:schemeClr val="dk1"/>
              </a:solidFill>
              <a:highlight>
                <a:srgbClr val="FFFFFF"/>
              </a:highlight>
              <a:latin typeface="Times"/>
              <a:ea typeface="Times"/>
              <a:cs typeface="Times"/>
              <a:sym typeface="Times"/>
            </a:endParaRPr>
          </a:p>
          <a:p>
            <a:pPr indent="-327025" lvl="0" marL="457200" rtl="0" algn="l">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"beer" - sale of beer in litres by year per capita</a:t>
            </a:r>
            <a:endParaRPr sz="1550">
              <a:solidFill>
                <a:schemeClr val="dk1"/>
              </a:solidFill>
              <a:highlight>
                <a:srgbClr val="FFFFFF"/>
              </a:highlight>
              <a:latin typeface="Times"/>
              <a:ea typeface="Times"/>
              <a:cs typeface="Times"/>
              <a:sym typeface="Times"/>
            </a:endParaRPr>
          </a:p>
          <a:p>
            <a:pPr indent="-327025" lvl="0" marL="457200" rtl="0" algn="l">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"vodka" - sale of vodka in litres by year per capita</a:t>
            </a:r>
            <a:endParaRPr sz="1550">
              <a:solidFill>
                <a:schemeClr val="dk1"/>
              </a:solidFill>
              <a:highlight>
                <a:srgbClr val="FFFFFF"/>
              </a:highlight>
              <a:latin typeface="Times"/>
              <a:ea typeface="Times"/>
              <a:cs typeface="Times"/>
              <a:sym typeface="Times"/>
            </a:endParaRPr>
          </a:p>
          <a:p>
            <a:pPr indent="-327025" lvl="0" marL="457200" rtl="0" algn="l">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"champagne" - sale of champagne in litres by year per capita</a:t>
            </a:r>
            <a:endParaRPr sz="1550">
              <a:solidFill>
                <a:schemeClr val="dk1"/>
              </a:solidFill>
              <a:highlight>
                <a:srgbClr val="FFFFFF"/>
              </a:highlight>
              <a:latin typeface="Times"/>
              <a:ea typeface="Times"/>
              <a:cs typeface="Times"/>
              <a:sym typeface="Times"/>
            </a:endParaRPr>
          </a:p>
          <a:p>
            <a:pPr indent="-327025" lvl="0" marL="457200" rtl="0" algn="l">
              <a:spcBef>
                <a:spcPts val="0"/>
              </a:spcBef>
              <a:spcAft>
                <a:spcPts val="0"/>
              </a:spcAft>
              <a:buClr>
                <a:schemeClr val="dk1"/>
              </a:buClr>
              <a:buSzPts val="1550"/>
              <a:buFont typeface="Times"/>
              <a:buChar char="●"/>
            </a:pPr>
            <a:r>
              <a:rPr lang="en" sz="1550">
                <a:solidFill>
                  <a:schemeClr val="dk1"/>
                </a:solidFill>
                <a:highlight>
                  <a:srgbClr val="FFFFFF"/>
                </a:highlight>
                <a:latin typeface="Times"/>
                <a:ea typeface="Times"/>
                <a:cs typeface="Times"/>
                <a:sym typeface="Times"/>
              </a:rPr>
              <a:t>"brandy" - sale of brandy in litres by year per capita</a:t>
            </a:r>
            <a:endParaRPr sz="1550">
              <a:solidFill>
                <a:schemeClr val="dk1"/>
              </a:solidFill>
              <a:highlight>
                <a:srgbClr val="FFFFFF"/>
              </a:highlight>
              <a:latin typeface="Times"/>
              <a:ea typeface="Times"/>
              <a:cs typeface="Times"/>
              <a:sym typeface="Times"/>
            </a:endParaRPr>
          </a:p>
          <a:p>
            <a:pPr indent="0" lvl="0" marL="0" rtl="0" algn="l">
              <a:spcBef>
                <a:spcPts val="5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nvSpPr>
        <p:spPr>
          <a:xfrm>
            <a:off x="671250" y="922325"/>
            <a:ext cx="4658700" cy="334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434343"/>
                </a:solidFill>
                <a:latin typeface="Times"/>
                <a:ea typeface="Times"/>
                <a:cs typeface="Times"/>
                <a:sym typeface="Times"/>
              </a:rPr>
              <a:t>For the data cleaning preparation we went through the following steps:</a:t>
            </a:r>
            <a:endParaRPr sz="1500">
              <a:solidFill>
                <a:srgbClr val="434343"/>
              </a:solidFill>
              <a:latin typeface="Times"/>
              <a:ea typeface="Times"/>
              <a:cs typeface="Times"/>
              <a:sym typeface="Times"/>
            </a:endParaRPr>
          </a:p>
          <a:p>
            <a:pPr indent="-323850" lvl="0" marL="457200" rtl="0" algn="l">
              <a:lnSpc>
                <a:spcPct val="150000"/>
              </a:lnSpc>
              <a:spcBef>
                <a:spcPts val="0"/>
              </a:spcBef>
              <a:spcAft>
                <a:spcPts val="0"/>
              </a:spcAft>
              <a:buClr>
                <a:srgbClr val="434343"/>
              </a:buClr>
              <a:buSzPts val="1500"/>
              <a:buFont typeface="Times"/>
              <a:buAutoNum type="arabicPeriod"/>
            </a:pPr>
            <a:r>
              <a:rPr lang="en" sz="1500">
                <a:solidFill>
                  <a:srgbClr val="434343"/>
                </a:solidFill>
                <a:latin typeface="Times"/>
                <a:ea typeface="Times"/>
                <a:cs typeface="Times"/>
                <a:sym typeface="Times"/>
              </a:rPr>
              <a:t>Handling missing values.</a:t>
            </a:r>
            <a:endParaRPr sz="1500">
              <a:solidFill>
                <a:srgbClr val="434343"/>
              </a:solidFill>
              <a:latin typeface="Times"/>
              <a:ea typeface="Times"/>
              <a:cs typeface="Times"/>
              <a:sym typeface="Times"/>
            </a:endParaRPr>
          </a:p>
          <a:p>
            <a:pPr indent="-323850" lvl="0" marL="457200" rtl="0" algn="l">
              <a:lnSpc>
                <a:spcPct val="150000"/>
              </a:lnSpc>
              <a:spcBef>
                <a:spcPts val="0"/>
              </a:spcBef>
              <a:spcAft>
                <a:spcPts val="0"/>
              </a:spcAft>
              <a:buClr>
                <a:srgbClr val="434343"/>
              </a:buClr>
              <a:buSzPts val="1500"/>
              <a:buFont typeface="Times"/>
              <a:buAutoNum type="arabicPeriod"/>
            </a:pPr>
            <a:r>
              <a:rPr lang="en" sz="1500">
                <a:solidFill>
                  <a:srgbClr val="434343"/>
                </a:solidFill>
                <a:latin typeface="Times"/>
                <a:ea typeface="Times"/>
                <a:cs typeface="Times"/>
                <a:sym typeface="Times"/>
              </a:rPr>
              <a:t>Check for uniqueness of region names</a:t>
            </a:r>
            <a:endParaRPr sz="1500">
              <a:solidFill>
                <a:srgbClr val="434343"/>
              </a:solidFill>
              <a:latin typeface="Times"/>
              <a:ea typeface="Times"/>
              <a:cs typeface="Times"/>
              <a:sym typeface="Times"/>
            </a:endParaRPr>
          </a:p>
          <a:p>
            <a:pPr indent="-323850" lvl="0" marL="457200" rtl="0" algn="l">
              <a:lnSpc>
                <a:spcPct val="150000"/>
              </a:lnSpc>
              <a:spcBef>
                <a:spcPts val="0"/>
              </a:spcBef>
              <a:spcAft>
                <a:spcPts val="0"/>
              </a:spcAft>
              <a:buClr>
                <a:srgbClr val="434343"/>
              </a:buClr>
              <a:buSzPts val="1500"/>
              <a:buFont typeface="Times"/>
              <a:buAutoNum type="arabicPeriod"/>
            </a:pPr>
            <a:r>
              <a:rPr lang="en" sz="1500">
                <a:solidFill>
                  <a:srgbClr val="434343"/>
                </a:solidFill>
                <a:latin typeface="Times"/>
                <a:ea typeface="Times"/>
                <a:cs typeface="Times"/>
                <a:sym typeface="Times"/>
              </a:rPr>
              <a:t>Check for Dtypes.</a:t>
            </a:r>
            <a:endParaRPr sz="1500">
              <a:solidFill>
                <a:srgbClr val="434343"/>
              </a:solidFill>
              <a:latin typeface="Times"/>
              <a:ea typeface="Times"/>
              <a:cs typeface="Times"/>
              <a:sym typeface="Times"/>
            </a:endParaRPr>
          </a:p>
          <a:p>
            <a:pPr indent="-323850" lvl="0" marL="457200" rtl="0" algn="l">
              <a:lnSpc>
                <a:spcPct val="150000"/>
              </a:lnSpc>
              <a:spcBef>
                <a:spcPts val="0"/>
              </a:spcBef>
              <a:spcAft>
                <a:spcPts val="0"/>
              </a:spcAft>
              <a:buClr>
                <a:srgbClr val="434343"/>
              </a:buClr>
              <a:buSzPts val="1500"/>
              <a:buFont typeface="Times"/>
              <a:buAutoNum type="arabicPeriod"/>
            </a:pPr>
            <a:r>
              <a:rPr lang="en" sz="1500">
                <a:solidFill>
                  <a:srgbClr val="434343"/>
                </a:solidFill>
                <a:latin typeface="Times"/>
                <a:ea typeface="Times"/>
                <a:cs typeface="Times"/>
                <a:sym typeface="Times"/>
              </a:rPr>
              <a:t>Creating coordinates</a:t>
            </a:r>
            <a:endParaRPr sz="1500">
              <a:solidFill>
                <a:srgbClr val="434343"/>
              </a:solidFill>
              <a:latin typeface="Times"/>
              <a:ea typeface="Times"/>
              <a:cs typeface="Times"/>
              <a:sym typeface="Times"/>
            </a:endParaRPr>
          </a:p>
          <a:p>
            <a:pPr indent="-323850" lvl="0" marL="457200" rtl="0" algn="l">
              <a:lnSpc>
                <a:spcPct val="150000"/>
              </a:lnSpc>
              <a:spcBef>
                <a:spcPts val="0"/>
              </a:spcBef>
              <a:spcAft>
                <a:spcPts val="0"/>
              </a:spcAft>
              <a:buClr>
                <a:srgbClr val="434343"/>
              </a:buClr>
              <a:buSzPts val="1500"/>
              <a:buFont typeface="Times"/>
              <a:buAutoNum type="arabicPeriod"/>
            </a:pPr>
            <a:r>
              <a:rPr lang="en" sz="1500">
                <a:solidFill>
                  <a:srgbClr val="434343"/>
                </a:solidFill>
                <a:latin typeface="Times"/>
                <a:ea typeface="Times"/>
                <a:cs typeface="Times"/>
                <a:sym typeface="Times"/>
              </a:rPr>
              <a:t>Checking for outliers</a:t>
            </a:r>
            <a:endParaRPr sz="1500">
              <a:solidFill>
                <a:srgbClr val="434343"/>
              </a:solidFill>
              <a:latin typeface="Times"/>
              <a:ea typeface="Times"/>
              <a:cs typeface="Times"/>
              <a:sym typeface="Times"/>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118" name="Google Shape;118;p22"/>
          <p:cNvSpPr txBox="1"/>
          <p:nvPr/>
        </p:nvSpPr>
        <p:spPr>
          <a:xfrm>
            <a:off x="509975"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Times"/>
                <a:ea typeface="Times"/>
                <a:cs typeface="Times"/>
                <a:sym typeface="Times"/>
              </a:rPr>
              <a:t>Data cleaning and Data preparation</a:t>
            </a:r>
            <a:endParaRPr b="1" sz="2300">
              <a:solidFill>
                <a:srgbClr val="2DC5FA"/>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nvSpPr>
        <p:spPr>
          <a:xfrm>
            <a:off x="671250" y="922325"/>
            <a:ext cx="3349800" cy="334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rgbClr val="434343"/>
              </a:solidFill>
              <a:latin typeface="Poppins Medium"/>
              <a:ea typeface="Poppins Medium"/>
              <a:cs typeface="Poppins Medium"/>
              <a:sym typeface="Poppins Medium"/>
            </a:endParaRPr>
          </a:p>
        </p:txBody>
      </p:sp>
      <p:sp>
        <p:nvSpPr>
          <p:cNvPr id="124" name="Google Shape;124;p23"/>
          <p:cNvSpPr txBox="1"/>
          <p:nvPr/>
        </p:nvSpPr>
        <p:spPr>
          <a:xfrm>
            <a:off x="561000" y="428225"/>
            <a:ext cx="4879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Times"/>
                <a:ea typeface="Times"/>
                <a:cs typeface="Times"/>
                <a:sym typeface="Times"/>
              </a:rPr>
              <a:t>Missing values</a:t>
            </a:r>
            <a:endParaRPr b="1" sz="2300">
              <a:solidFill>
                <a:srgbClr val="2DC5FA"/>
              </a:solidFill>
              <a:latin typeface="Times"/>
              <a:ea typeface="Times"/>
              <a:cs typeface="Times"/>
              <a:sym typeface="Times"/>
            </a:endParaRPr>
          </a:p>
        </p:txBody>
      </p:sp>
      <p:pic>
        <p:nvPicPr>
          <p:cNvPr id="125" name="Google Shape;125;p23"/>
          <p:cNvPicPr preferRelativeResize="0"/>
          <p:nvPr/>
        </p:nvPicPr>
        <p:blipFill>
          <a:blip r:embed="rId4">
            <a:alphaModFix/>
          </a:blip>
          <a:stretch>
            <a:fillRect/>
          </a:stretch>
        </p:blipFill>
        <p:spPr>
          <a:xfrm>
            <a:off x="510275" y="989125"/>
            <a:ext cx="8082624" cy="328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2DC5FA"/>
                </a:solidFill>
                <a:latin typeface="Times"/>
                <a:ea typeface="Times"/>
                <a:cs typeface="Times"/>
                <a:sym typeface="Times"/>
              </a:rPr>
              <a:t>Creating Coordinates</a:t>
            </a:r>
            <a:endParaRPr b="1" sz="2300">
              <a:solidFill>
                <a:srgbClr val="2DC5FA"/>
              </a:solidFill>
              <a:latin typeface="Times"/>
              <a:ea typeface="Times"/>
              <a:cs typeface="Times"/>
              <a:sym typeface="Times"/>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4"/>
          <p:cNvPicPr preferRelativeResize="0"/>
          <p:nvPr/>
        </p:nvPicPr>
        <p:blipFill>
          <a:blip r:embed="rId3">
            <a:alphaModFix/>
          </a:blip>
          <a:stretch>
            <a:fillRect/>
          </a:stretch>
        </p:blipFill>
        <p:spPr>
          <a:xfrm>
            <a:off x="311700" y="1224650"/>
            <a:ext cx="8464900" cy="334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2DC5FA"/>
                </a:solidFill>
                <a:latin typeface="Times"/>
                <a:ea typeface="Times"/>
                <a:cs typeface="Times"/>
                <a:sym typeface="Times"/>
              </a:rPr>
              <a:t>Outliers</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5"/>
          <p:cNvPicPr preferRelativeResize="0"/>
          <p:nvPr/>
        </p:nvPicPr>
        <p:blipFill>
          <a:blip r:embed="rId3">
            <a:alphaModFix/>
          </a:blip>
          <a:stretch>
            <a:fillRect/>
          </a:stretch>
        </p:blipFill>
        <p:spPr>
          <a:xfrm>
            <a:off x="0" y="1091975"/>
            <a:ext cx="8970499" cy="357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34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2300">
                <a:solidFill>
                  <a:srgbClr val="2DC5FA"/>
                </a:solidFill>
                <a:latin typeface="Times"/>
                <a:ea typeface="Times"/>
                <a:cs typeface="Times"/>
                <a:sym typeface="Times"/>
              </a:rPr>
              <a:t>EDA</a:t>
            </a:r>
            <a:endParaRPr>
              <a:latin typeface="Times"/>
              <a:ea typeface="Times"/>
              <a:cs typeface="Times"/>
              <a:sym typeface="Times"/>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400">
                <a:solidFill>
                  <a:srgbClr val="0075AD"/>
                </a:solidFill>
                <a:highlight>
                  <a:srgbClr val="FFFFFF"/>
                </a:highlight>
                <a:uFill>
                  <a:noFill/>
                </a:uFill>
                <a:latin typeface="Times"/>
                <a:ea typeface="Times"/>
                <a:cs typeface="Times"/>
                <a:sym typeface="Times"/>
                <a:hlinkClick r:id="rId3">
                  <a:extLst>
                    <a:ext uri="{A12FA001-AC4F-418D-AE19-62706E023703}">
                      <ahyp:hlinkClr val="tx"/>
                    </a:ext>
                  </a:extLst>
                </a:hlinkClick>
              </a:rPr>
              <a:t>Business questions</a:t>
            </a:r>
            <a:endParaRPr b="1" sz="1400">
              <a:solidFill>
                <a:srgbClr val="0075AD"/>
              </a:solidFill>
              <a:highlight>
                <a:srgbClr val="FFFFFF"/>
              </a:highlight>
              <a:latin typeface="Times"/>
              <a:ea typeface="Times"/>
              <a:cs typeface="Times"/>
              <a:sym typeface="Times"/>
            </a:endParaRPr>
          </a:p>
          <a:p>
            <a:pPr indent="0" lvl="0" marL="0" rtl="0" algn="l">
              <a:spcBef>
                <a:spcPts val="600"/>
              </a:spcBef>
              <a:spcAft>
                <a:spcPts val="0"/>
              </a:spcAft>
              <a:buClr>
                <a:schemeClr val="dk1"/>
              </a:buClr>
              <a:buSzPts val="1100"/>
              <a:buFont typeface="Arial"/>
              <a:buNone/>
            </a:pPr>
            <a:r>
              <a:rPr lang="en" sz="1400">
                <a:solidFill>
                  <a:srgbClr val="05192D"/>
                </a:solidFill>
                <a:highlight>
                  <a:srgbClr val="FFFFFF"/>
                </a:highlight>
                <a:latin typeface="Times"/>
                <a:ea typeface="Times"/>
                <a:cs typeface="Times"/>
                <a:sym typeface="Times"/>
              </a:rPr>
              <a:t>Before making a recommendation to the marketing team, we shall focus on answering the following  business questions:</a:t>
            </a:r>
            <a:endParaRPr sz="1400">
              <a:solidFill>
                <a:srgbClr val="05192D"/>
              </a:solidFill>
              <a:highlight>
                <a:srgbClr val="FFFFFF"/>
              </a:highlight>
              <a:latin typeface="Times"/>
              <a:ea typeface="Times"/>
              <a:cs typeface="Times"/>
              <a:sym typeface="Times"/>
            </a:endParaRPr>
          </a:p>
          <a:p>
            <a:pPr indent="-317500" lvl="0" marL="457200" rtl="0" algn="l">
              <a:lnSpc>
                <a:spcPct val="150000"/>
              </a:lnSpc>
              <a:spcBef>
                <a:spcPts val="1200"/>
              </a:spcBef>
              <a:spcAft>
                <a:spcPts val="0"/>
              </a:spcAft>
              <a:buClr>
                <a:srgbClr val="05192D"/>
              </a:buClr>
              <a:buSzPts val="1400"/>
              <a:buFont typeface="Times"/>
              <a:buAutoNum type="arabicPeriod"/>
            </a:pPr>
            <a:r>
              <a:rPr lang="en" sz="1400">
                <a:solidFill>
                  <a:srgbClr val="05192D"/>
                </a:solidFill>
                <a:highlight>
                  <a:srgbClr val="FFFFFF"/>
                </a:highlight>
                <a:latin typeface="Times"/>
                <a:ea typeface="Times"/>
                <a:cs typeface="Times"/>
                <a:sym typeface="Times"/>
              </a:rPr>
              <a:t>How does the alcohol consumption in Saint Petersburg compare to that in other regions?</a:t>
            </a:r>
            <a:endParaRPr sz="1400">
              <a:solidFill>
                <a:srgbClr val="05192D"/>
              </a:solidFill>
              <a:highlight>
                <a:srgbClr val="FFFFFF"/>
              </a:highlight>
              <a:latin typeface="Times"/>
              <a:ea typeface="Times"/>
              <a:cs typeface="Times"/>
              <a:sym typeface="Times"/>
            </a:endParaRPr>
          </a:p>
          <a:p>
            <a:pPr indent="-317500" lvl="0" marL="457200" rtl="0" algn="l">
              <a:lnSpc>
                <a:spcPct val="150000"/>
              </a:lnSpc>
              <a:spcBef>
                <a:spcPts val="0"/>
              </a:spcBef>
              <a:spcAft>
                <a:spcPts val="0"/>
              </a:spcAft>
              <a:buClr>
                <a:srgbClr val="05192D"/>
              </a:buClr>
              <a:buSzPts val="1400"/>
              <a:buFont typeface="Times"/>
              <a:buAutoNum type="arabicPeriod"/>
            </a:pPr>
            <a:r>
              <a:rPr lang="en" sz="1400">
                <a:solidFill>
                  <a:srgbClr val="05192D"/>
                </a:solidFill>
                <a:highlight>
                  <a:srgbClr val="FFFFFF"/>
                </a:highlight>
                <a:latin typeface="Times"/>
                <a:ea typeface="Times"/>
                <a:cs typeface="Times"/>
                <a:sym typeface="Times"/>
              </a:rPr>
              <a:t>How does the sale of wine correlate with the sale of other drinks?</a:t>
            </a:r>
            <a:endParaRPr sz="1400">
              <a:solidFill>
                <a:srgbClr val="05192D"/>
              </a:solidFill>
              <a:highlight>
                <a:srgbClr val="FFFFFF"/>
              </a:highlight>
              <a:latin typeface="Times"/>
              <a:ea typeface="Times"/>
              <a:cs typeface="Times"/>
              <a:sym typeface="Times"/>
            </a:endParaRPr>
          </a:p>
          <a:p>
            <a:pPr indent="-317500" lvl="0" marL="457200" rtl="0" algn="l">
              <a:lnSpc>
                <a:spcPct val="150000"/>
              </a:lnSpc>
              <a:spcBef>
                <a:spcPts val="0"/>
              </a:spcBef>
              <a:spcAft>
                <a:spcPts val="0"/>
              </a:spcAft>
              <a:buClr>
                <a:srgbClr val="05192D"/>
              </a:buClr>
              <a:buSzPts val="1400"/>
              <a:buFont typeface="Times"/>
              <a:buAutoNum type="arabicPeriod"/>
            </a:pPr>
            <a:r>
              <a:rPr lang="en" sz="1400">
                <a:solidFill>
                  <a:srgbClr val="05192D"/>
                </a:solidFill>
                <a:highlight>
                  <a:srgbClr val="FFFFFF"/>
                </a:highlight>
                <a:latin typeface="Times"/>
                <a:ea typeface="Times"/>
                <a:cs typeface="Times"/>
                <a:sym typeface="Times"/>
              </a:rPr>
              <a:t>Can we identify regions that show an overall similar alcohol consumption pattern as Saint Petersburg over the  years?</a:t>
            </a:r>
            <a:endParaRPr sz="1400">
              <a:solidFill>
                <a:srgbClr val="05192D"/>
              </a:solidFill>
              <a:highlight>
                <a:srgbClr val="FFFFFF"/>
              </a:highlight>
              <a:latin typeface="Times"/>
              <a:ea typeface="Times"/>
              <a:cs typeface="Times"/>
              <a:sym typeface="Times"/>
            </a:endParaRPr>
          </a:p>
          <a:p>
            <a:pPr indent="-317500" lvl="0" marL="457200" rtl="0" algn="l">
              <a:spcBef>
                <a:spcPts val="0"/>
              </a:spcBef>
              <a:spcAft>
                <a:spcPts val="0"/>
              </a:spcAft>
              <a:buClr>
                <a:srgbClr val="05192D"/>
              </a:buClr>
              <a:buSzPts val="1400"/>
              <a:buFont typeface="Times"/>
              <a:buAutoNum type="arabicPeriod"/>
            </a:pPr>
            <a:r>
              <a:rPr lang="en" sz="1400">
                <a:solidFill>
                  <a:srgbClr val="05192D"/>
                </a:solidFill>
                <a:highlight>
                  <a:srgbClr val="FFFFFF"/>
                </a:highlight>
                <a:latin typeface="Times"/>
                <a:ea typeface="Times"/>
                <a:cs typeface="Times"/>
                <a:sym typeface="Times"/>
              </a:rPr>
              <a:t>Can we find correlations with the sales of other drinks in regions with a similar wine consumption as Saint Petersburg?</a:t>
            </a:r>
            <a:endParaRPr sz="1400">
              <a:solidFill>
                <a:srgbClr val="05192D"/>
              </a:solidFill>
              <a:highlight>
                <a:srgbClr val="FFFFFF"/>
              </a:highlight>
              <a:latin typeface="Times"/>
              <a:ea typeface="Times"/>
              <a:cs typeface="Times"/>
              <a:sym typeface="Times"/>
            </a:endParaRPr>
          </a:p>
          <a:p>
            <a:pPr indent="0" lvl="0" marL="0" rtl="0" algn="l">
              <a:lnSpc>
                <a:spcPct val="150000"/>
              </a:lnSpc>
              <a:spcBef>
                <a:spcPts val="1200"/>
              </a:spcBef>
              <a:spcAft>
                <a:spcPts val="0"/>
              </a:spcAft>
              <a:buNone/>
            </a:pPr>
            <a:r>
              <a:t/>
            </a:r>
            <a:endParaRPr sz="1200">
              <a:solidFill>
                <a:srgbClr val="05192D"/>
              </a:solidFill>
              <a:highlight>
                <a:srgbClr val="FFFFFF"/>
              </a:highlight>
            </a:endParaRPr>
          </a:p>
          <a:p>
            <a:pPr indent="0" lvl="0" marL="457200" rtl="0" algn="l">
              <a:spcBef>
                <a:spcPts val="1200"/>
              </a:spcBef>
              <a:spcAft>
                <a:spcPts val="0"/>
              </a:spcAft>
              <a:buNone/>
            </a:pPr>
            <a:r>
              <a:t/>
            </a:r>
            <a:endParaRPr sz="1200">
              <a:solidFill>
                <a:srgbClr val="05192D"/>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